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258" r:id="rId4"/>
    <p:sldId id="259" r:id="rId5"/>
    <p:sldId id="260" r:id="rId6"/>
    <p:sldId id="293" r:id="rId7"/>
    <p:sldId id="297" r:id="rId8"/>
    <p:sldId id="294" r:id="rId9"/>
    <p:sldId id="298" r:id="rId10"/>
    <p:sldId id="295" r:id="rId11"/>
    <p:sldId id="296" r:id="rId12"/>
    <p:sldId id="304" r:id="rId13"/>
    <p:sldId id="261" r:id="rId14"/>
    <p:sldId id="299" r:id="rId15"/>
    <p:sldId id="262" r:id="rId16"/>
    <p:sldId id="300" r:id="rId17"/>
    <p:sldId id="263" r:id="rId18"/>
    <p:sldId id="264" r:id="rId19"/>
    <p:sldId id="265" r:id="rId20"/>
    <p:sldId id="301" r:id="rId21"/>
    <p:sldId id="289" r:id="rId22"/>
    <p:sldId id="302" r:id="rId23"/>
    <p:sldId id="290" r:id="rId24"/>
    <p:sldId id="303" r:id="rId25"/>
    <p:sldId id="292" r:id="rId26"/>
    <p:sldId id="266" r:id="rId27"/>
    <p:sldId id="267" r:id="rId28"/>
    <p:sldId id="268" r:id="rId29"/>
    <p:sldId id="269" r:id="rId30"/>
    <p:sldId id="305" r:id="rId31"/>
    <p:sldId id="270" r:id="rId32"/>
    <p:sldId id="271" r:id="rId33"/>
    <p:sldId id="306" r:id="rId34"/>
    <p:sldId id="273" r:id="rId35"/>
    <p:sldId id="272" r:id="rId36"/>
    <p:sldId id="274" r:id="rId37"/>
    <p:sldId id="275" r:id="rId38"/>
    <p:sldId id="307" r:id="rId39"/>
    <p:sldId id="276" r:id="rId40"/>
    <p:sldId id="277" r:id="rId41"/>
    <p:sldId id="278" r:id="rId42"/>
    <p:sldId id="308" r:id="rId43"/>
    <p:sldId id="279" r:id="rId44"/>
    <p:sldId id="280" r:id="rId45"/>
    <p:sldId id="281" r:id="rId46"/>
    <p:sldId id="282" r:id="rId47"/>
    <p:sldId id="283" r:id="rId48"/>
    <p:sldId id="309" r:id="rId49"/>
    <p:sldId id="284" r:id="rId50"/>
    <p:sldId id="310" r:id="rId51"/>
    <p:sldId id="285" r:id="rId52"/>
    <p:sldId id="286" r:id="rId53"/>
    <p:sldId id="311" r:id="rId54"/>
    <p:sldId id="287" r:id="rId55"/>
    <p:sldId id="288" r:id="rId56"/>
    <p:sldId id="312" r:id="rId57"/>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92" autoAdjust="0"/>
  </p:normalViewPr>
  <p:slideViewPr>
    <p:cSldViewPr>
      <p:cViewPr varScale="1">
        <p:scale>
          <a:sx n="64" d="100"/>
          <a:sy n="64" d="100"/>
        </p:scale>
        <p:origin x="156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35089-B2C8-421E-876B-A9D3CA9BDBF6}" type="datetimeFigureOut">
              <a:rPr lang="es-PE" smtClean="0"/>
              <a:t>11/04/2019</a:t>
            </a:fld>
            <a:endParaRPr lang="es-PE"/>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24378B-314A-4FE5-B691-659E9A96EB06}" type="slidenum">
              <a:rPr lang="es-PE" smtClean="0"/>
              <a:t>‹Nº›</a:t>
            </a:fld>
            <a:endParaRPr lang="es-PE"/>
          </a:p>
        </p:txBody>
      </p:sp>
    </p:spTree>
    <p:extLst>
      <p:ext uri="{BB962C8B-B14F-4D97-AF65-F5344CB8AC3E}">
        <p14:creationId xmlns:p14="http://schemas.microsoft.com/office/powerpoint/2010/main" val="79849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smtClean="0"/>
          </a:p>
        </p:txBody>
      </p:sp>
      <p:sp>
        <p:nvSpPr>
          <p:cNvPr id="4" name="Marcador de número de diapositiva 3"/>
          <p:cNvSpPr>
            <a:spLocks noGrp="1"/>
          </p:cNvSpPr>
          <p:nvPr>
            <p:ph type="sldNum" sz="quarter" idx="10"/>
          </p:nvPr>
        </p:nvSpPr>
        <p:spPr/>
        <p:txBody>
          <a:bodyPr/>
          <a:lstStyle/>
          <a:p>
            <a:fld id="{EF24378B-314A-4FE5-B691-659E9A96EB06}" type="slidenum">
              <a:rPr lang="es-PE" smtClean="0"/>
              <a:t>9</a:t>
            </a:fld>
            <a:endParaRPr lang="es-PE"/>
          </a:p>
        </p:txBody>
      </p:sp>
    </p:spTree>
    <p:extLst>
      <p:ext uri="{BB962C8B-B14F-4D97-AF65-F5344CB8AC3E}">
        <p14:creationId xmlns:p14="http://schemas.microsoft.com/office/powerpoint/2010/main" val="216516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smtClean="0"/>
              <a:t>TORQUE SINCRONIZANTE: se encarga de mantener las </a:t>
            </a:r>
            <a:r>
              <a:rPr lang="es-PE" dirty="0" err="1" smtClean="0"/>
              <a:t>maq</a:t>
            </a:r>
            <a:r>
              <a:rPr lang="es-PE" dirty="0" smtClean="0"/>
              <a:t>. Unidas eléctricamente, lo que es importante para la estabilidad del </a:t>
            </a:r>
            <a:r>
              <a:rPr lang="es-PE" dirty="0" err="1" smtClean="0"/>
              <a:t>sist</a:t>
            </a:r>
            <a:r>
              <a:rPr lang="es-PE" dirty="0" smtClean="0"/>
              <a:t>. De  </a:t>
            </a:r>
            <a:r>
              <a:rPr lang="es-PE" dirty="0" err="1" smtClean="0"/>
              <a:t>pot</a:t>
            </a:r>
            <a:r>
              <a:rPr lang="es-PE" dirty="0" smtClean="0"/>
              <a:t>.</a:t>
            </a:r>
            <a:r>
              <a:rPr lang="es-PE" baseline="0" dirty="0" smtClean="0"/>
              <a:t> Posterior a una perturbación severa . Las maquinas interconectadas mantienen su sincronismo a través de fuerzas de restauración , cuando0a hay fuerzas tendiendo a acelerar o desacelerar una o mas </a:t>
            </a:r>
            <a:r>
              <a:rPr lang="es-PE" baseline="0" dirty="0" err="1" smtClean="0"/>
              <a:t>maq</a:t>
            </a:r>
            <a:r>
              <a:rPr lang="es-PE" baseline="0" dirty="0" smtClean="0"/>
              <a:t>.</a:t>
            </a:r>
            <a:endParaRPr lang="es-PE" dirty="0"/>
          </a:p>
        </p:txBody>
      </p:sp>
      <p:sp>
        <p:nvSpPr>
          <p:cNvPr id="4" name="Marcador de número de diapositiva 3"/>
          <p:cNvSpPr>
            <a:spLocks noGrp="1"/>
          </p:cNvSpPr>
          <p:nvPr>
            <p:ph type="sldNum" sz="quarter" idx="10"/>
          </p:nvPr>
        </p:nvSpPr>
        <p:spPr/>
        <p:txBody>
          <a:bodyPr/>
          <a:lstStyle/>
          <a:p>
            <a:fld id="{EF24378B-314A-4FE5-B691-659E9A96EB06}" type="slidenum">
              <a:rPr lang="es-PE" smtClean="0"/>
              <a:t>14</a:t>
            </a:fld>
            <a:endParaRPr lang="es-PE"/>
          </a:p>
        </p:txBody>
      </p:sp>
    </p:spTree>
    <p:extLst>
      <p:ext uri="{BB962C8B-B14F-4D97-AF65-F5344CB8AC3E}">
        <p14:creationId xmlns:p14="http://schemas.microsoft.com/office/powerpoint/2010/main" val="1190215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smtClean="0"/>
              <a:t>TORQUE AMORTIGUADOR determina la tasa de disminución de la amplitud de las oscilaciones</a:t>
            </a:r>
            <a:endParaRPr lang="es-PE" dirty="0"/>
          </a:p>
        </p:txBody>
      </p:sp>
      <p:sp>
        <p:nvSpPr>
          <p:cNvPr id="4" name="Marcador de número de diapositiva 3"/>
          <p:cNvSpPr>
            <a:spLocks noGrp="1"/>
          </p:cNvSpPr>
          <p:nvPr>
            <p:ph type="sldNum" sz="quarter" idx="10"/>
          </p:nvPr>
        </p:nvSpPr>
        <p:spPr/>
        <p:txBody>
          <a:bodyPr/>
          <a:lstStyle/>
          <a:p>
            <a:fld id="{EF24378B-314A-4FE5-B691-659E9A96EB06}" type="slidenum">
              <a:rPr lang="es-PE" smtClean="0"/>
              <a:t>17</a:t>
            </a:fld>
            <a:endParaRPr lang="es-PE"/>
          </a:p>
        </p:txBody>
      </p:sp>
    </p:spTree>
    <p:extLst>
      <p:ext uri="{BB962C8B-B14F-4D97-AF65-F5344CB8AC3E}">
        <p14:creationId xmlns:p14="http://schemas.microsoft.com/office/powerpoint/2010/main" val="218297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smtClean="0"/>
              <a:t>¿Cuándo dos generadores</a:t>
            </a:r>
            <a:r>
              <a:rPr lang="es-PE" baseline="0" dirty="0" smtClean="0"/>
              <a:t> están en sincronismo?</a:t>
            </a:r>
          </a:p>
          <a:p>
            <a:r>
              <a:rPr lang="es-PE" baseline="0" dirty="0" smtClean="0"/>
              <a:t>RPTA: Cuando su velocidad angular es la misma.</a:t>
            </a:r>
            <a:endParaRPr lang="es-PE" dirty="0"/>
          </a:p>
        </p:txBody>
      </p:sp>
      <p:sp>
        <p:nvSpPr>
          <p:cNvPr id="4" name="Marcador de número de diapositiva 3"/>
          <p:cNvSpPr>
            <a:spLocks noGrp="1"/>
          </p:cNvSpPr>
          <p:nvPr>
            <p:ph type="sldNum" sz="quarter" idx="10"/>
          </p:nvPr>
        </p:nvSpPr>
        <p:spPr/>
        <p:txBody>
          <a:bodyPr/>
          <a:lstStyle/>
          <a:p>
            <a:fld id="{EF24378B-314A-4FE5-B691-659E9A96EB06}" type="slidenum">
              <a:rPr lang="es-PE" smtClean="0"/>
              <a:t>20</a:t>
            </a:fld>
            <a:endParaRPr lang="es-PE"/>
          </a:p>
        </p:txBody>
      </p:sp>
    </p:spTree>
    <p:extLst>
      <p:ext uri="{BB962C8B-B14F-4D97-AF65-F5344CB8AC3E}">
        <p14:creationId xmlns:p14="http://schemas.microsoft.com/office/powerpoint/2010/main" val="2601520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3062336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2292637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84678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3798267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8" name="7 Marcador de pie de página"/>
          <p:cNvSpPr>
            <a:spLocks noGrp="1"/>
          </p:cNvSpPr>
          <p:nvPr>
            <p:ph type="ftr" sz="quarter" idx="11"/>
          </p:nvPr>
        </p:nvSpPr>
        <p:spPr/>
        <p:txBody>
          <a:bodyPr/>
          <a:lstStyle/>
          <a:p>
            <a:endParaRPr lang="es-PE"/>
          </a:p>
        </p:txBody>
      </p:sp>
      <p:sp>
        <p:nvSpPr>
          <p:cNvPr id="9" name="8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2921429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4" name="3 Marcador de pie de página"/>
          <p:cNvSpPr>
            <a:spLocks noGrp="1"/>
          </p:cNvSpPr>
          <p:nvPr>
            <p:ph type="ftr" sz="quarter" idx="11"/>
          </p:nvPr>
        </p:nvSpPr>
        <p:spPr/>
        <p:txBody>
          <a:bodyPr/>
          <a:lstStyle/>
          <a:p>
            <a:endParaRPr lang="es-PE"/>
          </a:p>
        </p:txBody>
      </p:sp>
      <p:sp>
        <p:nvSpPr>
          <p:cNvPr id="5" name="4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20182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3837251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120061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43386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3389111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A60D3B8-54B8-4613-8F1C-3A26BB7991CB}" type="datetimeFigureOut">
              <a:rPr lang="es-PE" smtClean="0"/>
              <a:t>11/04/2019</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D840439C-0535-4698-A577-34520B53D184}" type="slidenum">
              <a:rPr lang="es-PE" smtClean="0"/>
              <a:t>‹Nº›</a:t>
            </a:fld>
            <a:endParaRPr lang="es-PE"/>
          </a:p>
        </p:txBody>
      </p:sp>
    </p:spTree>
    <p:extLst>
      <p:ext uri="{BB962C8B-B14F-4D97-AF65-F5344CB8AC3E}">
        <p14:creationId xmlns:p14="http://schemas.microsoft.com/office/powerpoint/2010/main" val="198875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0D3B8-54B8-4613-8F1C-3A26BB7991CB}" type="datetimeFigureOut">
              <a:rPr lang="es-PE" smtClean="0"/>
              <a:t>11/04/2019</a:t>
            </a:fld>
            <a:endParaRPr lang="es-P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40439C-0535-4698-A577-34520B53D184}" type="slidenum">
              <a:rPr lang="es-PE" smtClean="0"/>
              <a:t>‹Nº›</a:t>
            </a:fld>
            <a:endParaRPr lang="es-PE"/>
          </a:p>
        </p:txBody>
      </p:sp>
    </p:spTree>
    <p:extLst>
      <p:ext uri="{BB962C8B-B14F-4D97-AF65-F5344CB8AC3E}">
        <p14:creationId xmlns:p14="http://schemas.microsoft.com/office/powerpoint/2010/main" val="520919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92697"/>
            <a:ext cx="7772400" cy="2907754"/>
          </a:xfrm>
          <a:solidFill>
            <a:srgbClr val="00B0F0"/>
          </a:solidFill>
        </p:spPr>
        <p:txBody>
          <a:bodyPr>
            <a:normAutofit/>
          </a:bodyPr>
          <a:lstStyle/>
          <a:p>
            <a:r>
              <a:rPr lang="es-PE" sz="2800" b="1" dirty="0" smtClean="0">
                <a:solidFill>
                  <a:srgbClr val="00B050"/>
                </a:solidFill>
                <a:latin typeface="Arial" pitchFamily="34" charset="0"/>
                <a:cs typeface="Arial" pitchFamily="34" charset="0"/>
              </a:rPr>
              <a:t>UNIVERSIDAD NACIONAL DEL CENTRO</a:t>
            </a:r>
            <a:br>
              <a:rPr lang="es-PE" sz="2800" b="1" dirty="0" smtClean="0">
                <a:solidFill>
                  <a:srgbClr val="00B050"/>
                </a:solidFill>
                <a:latin typeface="Arial" pitchFamily="34" charset="0"/>
                <a:cs typeface="Arial" pitchFamily="34" charset="0"/>
              </a:rPr>
            </a:br>
            <a:r>
              <a:rPr lang="es-PE" sz="2400" b="1" dirty="0" smtClean="0">
                <a:solidFill>
                  <a:srgbClr val="0070C0"/>
                </a:solidFill>
                <a:latin typeface="Algerian" pitchFamily="82" charset="0"/>
                <a:cs typeface="Arial" pitchFamily="34" charset="0"/>
              </a:rPr>
              <a:t>FACULTAD DE INGENIERIA ELECTRICA Y ELECTRONICA</a:t>
            </a:r>
            <a:r>
              <a:rPr lang="es-PE" sz="2400" b="1" dirty="0" smtClean="0">
                <a:solidFill>
                  <a:srgbClr val="00B050"/>
                </a:solidFill>
                <a:latin typeface="Algerian" pitchFamily="82" charset="0"/>
                <a:cs typeface="Arial" pitchFamily="34" charset="0"/>
              </a:rPr>
              <a:t/>
            </a:r>
            <a:br>
              <a:rPr lang="es-PE" sz="2400" b="1" dirty="0" smtClean="0">
                <a:solidFill>
                  <a:srgbClr val="00B050"/>
                </a:solidFill>
                <a:latin typeface="Algerian" pitchFamily="82" charset="0"/>
                <a:cs typeface="Arial" pitchFamily="34" charset="0"/>
              </a:rPr>
            </a:br>
            <a:endParaRPr lang="es-PE" sz="2400" b="1" dirty="0">
              <a:solidFill>
                <a:srgbClr val="00B050"/>
              </a:solidFill>
              <a:latin typeface="Algerian" pitchFamily="82" charset="0"/>
              <a:cs typeface="Arial" pitchFamily="34" charset="0"/>
            </a:endParaRPr>
          </a:p>
        </p:txBody>
      </p:sp>
      <p:sp>
        <p:nvSpPr>
          <p:cNvPr id="3" name="2 Subtítulo"/>
          <p:cNvSpPr>
            <a:spLocks noGrp="1"/>
          </p:cNvSpPr>
          <p:nvPr>
            <p:ph type="subTitle" idx="1"/>
          </p:nvPr>
        </p:nvSpPr>
        <p:spPr>
          <a:xfrm>
            <a:off x="683568" y="2996952"/>
            <a:ext cx="7776864" cy="3528392"/>
          </a:xfrm>
          <a:solidFill>
            <a:srgbClr val="00B0F0"/>
          </a:solidFill>
        </p:spPr>
        <p:txBody>
          <a:bodyPr>
            <a:normAutofit fontScale="92500" lnSpcReduction="10000"/>
          </a:bodyPr>
          <a:lstStyle/>
          <a:p>
            <a:pPr algn="l"/>
            <a:r>
              <a:rPr lang="es-PE" sz="2400" b="1" dirty="0" smtClean="0">
                <a:solidFill>
                  <a:srgbClr val="C00000"/>
                </a:solidFill>
                <a:latin typeface="Arial Narrow" pitchFamily="34" charset="0"/>
              </a:rPr>
              <a:t>CURSO</a:t>
            </a:r>
            <a:r>
              <a:rPr lang="es-PE" b="1" dirty="0">
                <a:solidFill>
                  <a:srgbClr val="C00000"/>
                </a:solidFill>
                <a:latin typeface="Arial Narrow" pitchFamily="34" charset="0"/>
              </a:rPr>
              <a:t> </a:t>
            </a:r>
            <a:r>
              <a:rPr lang="es-PE" b="1" dirty="0" smtClean="0">
                <a:solidFill>
                  <a:srgbClr val="C00000"/>
                </a:solidFill>
                <a:latin typeface="Arial Narrow" pitchFamily="34" charset="0"/>
              </a:rPr>
              <a:t>: </a:t>
            </a:r>
            <a:r>
              <a:rPr lang="es-PE" sz="2400" b="1" dirty="0" smtClean="0">
                <a:solidFill>
                  <a:srgbClr val="C00000"/>
                </a:solidFill>
                <a:latin typeface="Arial Narrow" pitchFamily="34" charset="0"/>
              </a:rPr>
              <a:t>ESTABILIDAD DE SISTEMAS  DE POTENCIA</a:t>
            </a:r>
          </a:p>
          <a:p>
            <a:pPr algn="l"/>
            <a:endParaRPr lang="es-PE" sz="2400" b="1" dirty="0" smtClean="0">
              <a:solidFill>
                <a:srgbClr val="C00000"/>
              </a:solidFill>
              <a:latin typeface="Arial Narrow" pitchFamily="34" charset="0"/>
            </a:endParaRPr>
          </a:p>
          <a:p>
            <a:pPr algn="l"/>
            <a:r>
              <a:rPr lang="es-PE" sz="2400" b="1" dirty="0" smtClean="0">
                <a:solidFill>
                  <a:srgbClr val="C00000"/>
                </a:solidFill>
                <a:latin typeface="Arial Narrow" pitchFamily="34" charset="0"/>
              </a:rPr>
              <a:t>CODIGO     :  103 C</a:t>
            </a:r>
          </a:p>
          <a:p>
            <a:pPr algn="l"/>
            <a:endParaRPr lang="es-PE" sz="2400" b="1" dirty="0" smtClean="0">
              <a:solidFill>
                <a:srgbClr val="C00000"/>
              </a:solidFill>
              <a:latin typeface="Arial Narrow" pitchFamily="34" charset="0"/>
            </a:endParaRPr>
          </a:p>
          <a:p>
            <a:pPr algn="l"/>
            <a:r>
              <a:rPr lang="es-PE" sz="2400" b="1" dirty="0" smtClean="0">
                <a:solidFill>
                  <a:srgbClr val="C00000"/>
                </a:solidFill>
                <a:latin typeface="Arial Narrow" pitchFamily="34" charset="0"/>
              </a:rPr>
              <a:t>CREDITOS :  04</a:t>
            </a:r>
          </a:p>
          <a:p>
            <a:pPr algn="l"/>
            <a:endParaRPr lang="es-PE" sz="2400" b="1" dirty="0" smtClean="0">
              <a:solidFill>
                <a:srgbClr val="C00000"/>
              </a:solidFill>
              <a:latin typeface="Arial Narrow" pitchFamily="34" charset="0"/>
            </a:endParaRPr>
          </a:p>
          <a:p>
            <a:pPr algn="l"/>
            <a:r>
              <a:rPr lang="es-PE" sz="2400" b="1" dirty="0" smtClean="0">
                <a:solidFill>
                  <a:srgbClr val="C00000"/>
                </a:solidFill>
                <a:latin typeface="Arial Narrow" pitchFamily="34" charset="0"/>
              </a:rPr>
              <a:t>PROFESOR : Dr. PEDRO NICOLAS TORRES MAYTA</a:t>
            </a:r>
          </a:p>
          <a:p>
            <a:pPr algn="l"/>
            <a:endParaRPr lang="es-PE" sz="2400" b="1" dirty="0" smtClean="0">
              <a:solidFill>
                <a:srgbClr val="C00000"/>
              </a:solidFill>
              <a:latin typeface="Arial Narrow" pitchFamily="34" charset="0"/>
            </a:endParaRPr>
          </a:p>
          <a:p>
            <a:r>
              <a:rPr lang="es-PE" sz="2400" b="1" dirty="0" smtClean="0">
                <a:solidFill>
                  <a:srgbClr val="C00000"/>
                </a:solidFill>
                <a:latin typeface="Arial Narrow" pitchFamily="34" charset="0"/>
              </a:rPr>
              <a:t>2019-I</a:t>
            </a:r>
            <a:endParaRPr lang="es-PE" sz="2400" b="1" dirty="0" smtClean="0">
              <a:solidFill>
                <a:srgbClr val="C00000"/>
              </a:solidFill>
              <a:latin typeface="Arial Narrow" pitchFamily="34" charset="0"/>
            </a:endParaRPr>
          </a:p>
          <a:p>
            <a:pPr algn="l"/>
            <a:endParaRPr lang="es-PE" sz="2400" b="1" dirty="0" smtClean="0">
              <a:latin typeface="Arial Narrow" pitchFamily="34" charset="0"/>
            </a:endParaRPr>
          </a:p>
          <a:p>
            <a:pPr algn="l"/>
            <a:endParaRPr lang="es-PE" sz="2400" b="1" dirty="0" smtClean="0">
              <a:latin typeface="Arial Narrow" pitchFamily="34" charset="0"/>
            </a:endParaRPr>
          </a:p>
          <a:p>
            <a:pPr algn="l"/>
            <a:endParaRPr lang="es-PE" b="1" dirty="0">
              <a:latin typeface="Arial Narrow" pitchFamily="34" charset="0"/>
            </a:endParaRPr>
          </a:p>
        </p:txBody>
      </p:sp>
    </p:spTree>
    <p:extLst>
      <p:ext uri="{BB962C8B-B14F-4D97-AF65-F5344CB8AC3E}">
        <p14:creationId xmlns:p14="http://schemas.microsoft.com/office/powerpoint/2010/main" val="3802885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620688"/>
            <a:ext cx="7920880" cy="1470025"/>
          </a:xfrm>
          <a:solidFill>
            <a:srgbClr val="00B0F0"/>
          </a:solidFill>
        </p:spPr>
        <p:txBody>
          <a:bodyPr>
            <a:normAutofit/>
          </a:bodyPr>
          <a:lstStyle/>
          <a:p>
            <a:r>
              <a:rPr lang="es-PE" sz="3600" b="1" dirty="0" smtClean="0">
                <a:solidFill>
                  <a:srgbClr val="FF0000"/>
                </a:solidFill>
                <a:latin typeface="Arial" pitchFamily="34" charset="0"/>
                <a:cs typeface="Arial" pitchFamily="34" charset="0"/>
              </a:rPr>
              <a:t>ESTABILIDAD DE SISTEMAS DE POTENCIA</a:t>
            </a:r>
            <a:endParaRPr lang="es-PE" sz="3600" b="1" dirty="0">
              <a:solidFill>
                <a:srgbClr val="FF0000"/>
              </a:solidFill>
              <a:latin typeface="Arial" pitchFamily="34" charset="0"/>
              <a:cs typeface="Arial" pitchFamily="34" charset="0"/>
            </a:endParaRPr>
          </a:p>
        </p:txBody>
      </p:sp>
      <p:sp>
        <p:nvSpPr>
          <p:cNvPr id="3" name="2 Subtítulo"/>
          <p:cNvSpPr>
            <a:spLocks noGrp="1"/>
          </p:cNvSpPr>
          <p:nvPr>
            <p:ph type="subTitle" idx="1"/>
          </p:nvPr>
        </p:nvSpPr>
        <p:spPr>
          <a:xfrm>
            <a:off x="539552" y="2060848"/>
            <a:ext cx="7920880" cy="4176464"/>
          </a:xfrm>
          <a:solidFill>
            <a:srgbClr val="00B0F0"/>
          </a:solidFill>
        </p:spPr>
        <p:txBody>
          <a:bodyPr>
            <a:normAutofit/>
          </a:bodyPr>
          <a:lstStyle/>
          <a:p>
            <a:pPr algn="just"/>
            <a:r>
              <a:rPr lang="es-PE" sz="2800" dirty="0" smtClean="0">
                <a:solidFill>
                  <a:srgbClr val="FF0000"/>
                </a:solidFill>
                <a:latin typeface="Arial" pitchFamily="34" charset="0"/>
                <a:cs typeface="Arial" pitchFamily="34" charset="0"/>
              </a:rPr>
              <a:t>OBJETIVOS : </a:t>
            </a:r>
            <a:r>
              <a:rPr lang="es-PE" sz="2400" dirty="0" smtClean="0">
                <a:solidFill>
                  <a:schemeClr val="tx1"/>
                </a:solidFill>
                <a:latin typeface="Arial" pitchFamily="34" charset="0"/>
                <a:cs typeface="Arial" pitchFamily="34" charset="0"/>
              </a:rPr>
              <a:t>Capacitar al alumno para analizar los fenómenos dinámicos en sistemas eléctricos de potencia, entendiendo sus causas, las formas de modelamiento de los componentes del sep., las distintas técnicas de análisis de acuerdo al periodo a considerar.</a:t>
            </a:r>
          </a:p>
          <a:p>
            <a:pPr algn="just"/>
            <a:r>
              <a:rPr lang="es-PE" sz="2800" dirty="0" smtClean="0">
                <a:solidFill>
                  <a:srgbClr val="FF0000"/>
                </a:solidFill>
                <a:latin typeface="Arial" pitchFamily="34" charset="0"/>
                <a:cs typeface="Arial" pitchFamily="34" charset="0"/>
              </a:rPr>
              <a:t>CONTENIDO : </a:t>
            </a:r>
          </a:p>
          <a:p>
            <a:pPr marL="342900" indent="-342900" algn="just">
              <a:buFontTx/>
              <a:buChar char="-"/>
            </a:pPr>
            <a:r>
              <a:rPr lang="es-PE" sz="2400" dirty="0" smtClean="0">
                <a:solidFill>
                  <a:schemeClr val="tx1"/>
                </a:solidFill>
                <a:latin typeface="Arial" pitchFamily="34" charset="0"/>
                <a:cs typeface="Arial" pitchFamily="34" charset="0"/>
              </a:rPr>
              <a:t>   Introducción-Definiciones Básicas.</a:t>
            </a:r>
          </a:p>
          <a:p>
            <a:pPr algn="just"/>
            <a:r>
              <a:rPr lang="es-PE" sz="2400" dirty="0" smtClean="0">
                <a:solidFill>
                  <a:schemeClr val="tx1"/>
                </a:solidFill>
                <a:latin typeface="Arial" pitchFamily="34" charset="0"/>
                <a:cs typeface="Arial" pitchFamily="34" charset="0"/>
              </a:rPr>
              <a:t>-  Modelamiento del sistema eléctrico para los análisis de estabilidad</a:t>
            </a:r>
            <a:endParaRPr lang="es-PE"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572456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F0"/>
          </a:solidFill>
        </p:spPr>
        <p:txBody>
          <a:bodyPr>
            <a:noAutofit/>
          </a:bodyPr>
          <a:lstStyle/>
          <a:p>
            <a:r>
              <a:rPr lang="es-PE" sz="3600" b="1" dirty="0" smtClean="0">
                <a:solidFill>
                  <a:srgbClr val="FF0000"/>
                </a:solidFill>
                <a:latin typeface="Arial" pitchFamily="34" charset="0"/>
                <a:cs typeface="Arial" pitchFamily="34" charset="0"/>
              </a:rPr>
              <a:t>ESTABILIDAD DE SISTEMAS DE POTENCIA</a:t>
            </a:r>
            <a:endParaRPr lang="es-PE" sz="3600" b="1" dirty="0">
              <a:solidFill>
                <a:srgbClr val="FF0000"/>
              </a:solidFill>
              <a:latin typeface="Arial" pitchFamily="34" charset="0"/>
              <a:cs typeface="Arial" pitchFamily="34" charset="0"/>
            </a:endParaRPr>
          </a:p>
        </p:txBody>
      </p:sp>
      <p:sp>
        <p:nvSpPr>
          <p:cNvPr id="3" name="2 Marcador de contenido"/>
          <p:cNvSpPr>
            <a:spLocks noGrp="1"/>
          </p:cNvSpPr>
          <p:nvPr>
            <p:ph idx="1"/>
          </p:nvPr>
        </p:nvSpPr>
        <p:spPr>
          <a:solidFill>
            <a:srgbClr val="00B0F0"/>
          </a:solidFill>
        </p:spPr>
        <p:txBody>
          <a:bodyPr>
            <a:normAutofit/>
          </a:bodyPr>
          <a:lstStyle/>
          <a:p>
            <a:pPr>
              <a:buFontTx/>
              <a:buChar char="-"/>
            </a:pPr>
            <a:r>
              <a:rPr lang="es-PE" sz="2400" dirty="0" smtClean="0">
                <a:latin typeface="Arial" pitchFamily="34" charset="0"/>
                <a:cs typeface="Arial" pitchFamily="34" charset="0"/>
              </a:rPr>
              <a:t>Estabilidad Permanente</a:t>
            </a:r>
          </a:p>
          <a:p>
            <a:pPr>
              <a:buFontTx/>
              <a:buChar char="-"/>
            </a:pPr>
            <a:r>
              <a:rPr lang="es-PE" sz="2400" dirty="0" smtClean="0">
                <a:latin typeface="Arial" pitchFamily="34" charset="0"/>
                <a:cs typeface="Arial" pitchFamily="34" charset="0"/>
              </a:rPr>
              <a:t>Estabilidad transitoria</a:t>
            </a:r>
          </a:p>
          <a:p>
            <a:pPr>
              <a:buFontTx/>
              <a:buChar char="-"/>
            </a:pPr>
            <a:r>
              <a:rPr lang="es-PE" sz="2400" dirty="0" smtClean="0">
                <a:latin typeface="Arial" pitchFamily="34" charset="0"/>
                <a:cs typeface="Arial" pitchFamily="34" charset="0"/>
              </a:rPr>
              <a:t>Estabilidad de voltaje</a:t>
            </a:r>
          </a:p>
          <a:p>
            <a:pPr marL="0" indent="0">
              <a:buNone/>
            </a:pPr>
            <a:r>
              <a:rPr lang="es-PE" sz="2400" dirty="0" smtClean="0">
                <a:solidFill>
                  <a:srgbClr val="FF0000"/>
                </a:solidFill>
                <a:latin typeface="Arial" pitchFamily="34" charset="0"/>
                <a:cs typeface="Arial" pitchFamily="34" charset="0"/>
              </a:rPr>
              <a:t>TECNICAS</a:t>
            </a:r>
            <a:r>
              <a:rPr lang="es-PE" sz="2400" dirty="0" smtClean="0">
                <a:solidFill>
                  <a:srgbClr val="0070C0"/>
                </a:solidFill>
                <a:latin typeface="Arial" pitchFamily="34" charset="0"/>
                <a:cs typeface="Arial" pitchFamily="34" charset="0"/>
              </a:rPr>
              <a:t> </a:t>
            </a:r>
            <a:r>
              <a:rPr lang="es-PE" sz="2400" dirty="0" smtClean="0">
                <a:solidFill>
                  <a:srgbClr val="FF0000"/>
                </a:solidFill>
                <a:latin typeface="Arial" pitchFamily="34" charset="0"/>
                <a:cs typeface="Arial" pitchFamily="34" charset="0"/>
              </a:rPr>
              <a:t>METODOLOGICAS :</a:t>
            </a:r>
          </a:p>
          <a:p>
            <a:pPr>
              <a:buFontTx/>
              <a:buChar char="-"/>
            </a:pPr>
            <a:r>
              <a:rPr lang="es-PE" sz="2400" dirty="0" smtClean="0">
                <a:latin typeface="Arial" pitchFamily="34" charset="0"/>
                <a:cs typeface="Arial" pitchFamily="34" charset="0"/>
              </a:rPr>
              <a:t>Clases expositivas, charlas invitadas, lectura personal, aprendizaje basado en problemas, método de preguntas.</a:t>
            </a:r>
          </a:p>
        </p:txBody>
      </p:sp>
    </p:spTree>
    <p:extLst>
      <p:ext uri="{BB962C8B-B14F-4D97-AF65-F5344CB8AC3E}">
        <p14:creationId xmlns:p14="http://schemas.microsoft.com/office/powerpoint/2010/main" val="3847012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8229600" cy="5976664"/>
          </a:xfrm>
          <a:solidFill>
            <a:srgbClr val="00B0F0"/>
          </a:solidFill>
        </p:spPr>
        <p:txBody>
          <a:bodyPr/>
          <a:lstStyle/>
          <a:p>
            <a:pPr marL="0" indent="0">
              <a:buNone/>
            </a:pPr>
            <a:r>
              <a:rPr lang="es-PE" sz="2800" dirty="0" smtClean="0">
                <a:solidFill>
                  <a:srgbClr val="FF0000"/>
                </a:solidFill>
                <a:latin typeface="Arial" pitchFamily="34" charset="0"/>
                <a:cs typeface="Arial" pitchFamily="34" charset="0"/>
              </a:rPr>
              <a:t>SISTEMA DE EVALUACION </a:t>
            </a:r>
            <a:r>
              <a:rPr lang="es-PE" dirty="0" smtClean="0">
                <a:latin typeface="Arial" pitchFamily="34" charset="0"/>
                <a:cs typeface="Arial" pitchFamily="34" charset="0"/>
              </a:rPr>
              <a:t>:</a:t>
            </a:r>
          </a:p>
          <a:p>
            <a:pPr marL="0" indent="0">
              <a:buNone/>
            </a:pPr>
            <a:endParaRPr lang="es-PE" sz="2400" dirty="0" smtClean="0">
              <a:latin typeface="Arial" pitchFamily="34" charset="0"/>
              <a:cs typeface="Arial" pitchFamily="34" charset="0"/>
            </a:endParaRPr>
          </a:p>
          <a:p>
            <a:pPr marL="0" indent="0">
              <a:buNone/>
            </a:pPr>
            <a:endParaRPr lang="es-PE" sz="2400" dirty="0">
              <a:latin typeface="Arial" pitchFamily="34" charset="0"/>
              <a:cs typeface="Arial" pitchFamily="34" charset="0"/>
            </a:endParaRPr>
          </a:p>
          <a:p>
            <a:pPr marL="0" indent="0">
              <a:buNone/>
            </a:pPr>
            <a:endParaRPr lang="es-PE" sz="2400" dirty="0" smtClean="0">
              <a:latin typeface="Arial" pitchFamily="34" charset="0"/>
              <a:cs typeface="Arial" pitchFamily="34" charset="0"/>
            </a:endParaRPr>
          </a:p>
          <a:p>
            <a:pPr marL="0" indent="0">
              <a:buNone/>
            </a:pPr>
            <a:endParaRPr lang="es-PE" sz="2400" dirty="0">
              <a:latin typeface="Arial" pitchFamily="34" charset="0"/>
              <a:cs typeface="Arial" pitchFamily="34" charset="0"/>
            </a:endParaRPr>
          </a:p>
          <a:p>
            <a:pPr marL="0" indent="0">
              <a:buNone/>
            </a:pPr>
            <a:endParaRPr lang="es-PE" sz="2400" dirty="0" smtClean="0">
              <a:latin typeface="Arial" pitchFamily="34" charset="0"/>
              <a:cs typeface="Arial" pitchFamily="34" charset="0"/>
            </a:endParaRPr>
          </a:p>
          <a:p>
            <a:pPr marL="0" indent="0">
              <a:buNone/>
            </a:pPr>
            <a:r>
              <a:rPr lang="es-PE" sz="2800" dirty="0" smtClean="0">
                <a:solidFill>
                  <a:srgbClr val="FF0000"/>
                </a:solidFill>
                <a:latin typeface="Arial" pitchFamily="34" charset="0"/>
                <a:cs typeface="Arial" pitchFamily="34" charset="0"/>
              </a:rPr>
              <a:t>REQUISITOS DE APROBACION :</a:t>
            </a:r>
          </a:p>
          <a:p>
            <a:pPr marL="0" indent="0">
              <a:buNone/>
            </a:pPr>
            <a:r>
              <a:rPr lang="es-PE" sz="2800" dirty="0" smtClean="0">
                <a:latin typeface="Arial" pitchFamily="34" charset="0"/>
                <a:cs typeface="Arial" pitchFamily="34" charset="0"/>
              </a:rPr>
              <a:t>- </a:t>
            </a:r>
            <a:r>
              <a:rPr lang="es-PE" sz="2400" dirty="0" smtClean="0">
                <a:latin typeface="Arial" pitchFamily="34" charset="0"/>
                <a:cs typeface="Arial" pitchFamily="34" charset="0"/>
              </a:rPr>
              <a:t>Asistencia mínima a clases 70%</a:t>
            </a:r>
          </a:p>
          <a:p>
            <a:pPr marL="0" indent="0">
              <a:buNone/>
            </a:pPr>
            <a:r>
              <a:rPr lang="es-PE" sz="2400" dirty="0" smtClean="0">
                <a:latin typeface="Arial" pitchFamily="34" charset="0"/>
                <a:cs typeface="Arial" pitchFamily="34" charset="0"/>
              </a:rPr>
              <a:t>-  Presentación de trabajos y exposiciones respectivas a la fecha fijada</a:t>
            </a:r>
          </a:p>
          <a:p>
            <a:pPr marL="0" indent="0">
              <a:buNone/>
            </a:pPr>
            <a:r>
              <a:rPr lang="es-PE" sz="2400" dirty="0" smtClean="0">
                <a:latin typeface="Arial" pitchFamily="34" charset="0"/>
                <a:cs typeface="Arial" pitchFamily="34" charset="0"/>
              </a:rPr>
              <a:t>-  Promedio de aprobación 10.5 sistema vigesimal </a:t>
            </a:r>
            <a:endParaRPr lang="es-PE" sz="2400" dirty="0">
              <a:latin typeface="Arial" pitchFamily="34" charset="0"/>
              <a:cs typeface="Arial" pitchFamily="34" charset="0"/>
            </a:endParaRPr>
          </a:p>
        </p:txBody>
      </p:sp>
      <mc:AlternateContent xmlns:mc="http://schemas.openxmlformats.org/markup-compatibility/2006" xmlns:a14="http://schemas.microsoft.com/office/drawing/2010/main">
        <mc:Choice Requires="a14">
          <p:graphicFrame>
            <p:nvGraphicFramePr>
              <p:cNvPr id="4" name="3 Tabla"/>
              <p:cNvGraphicFramePr>
                <a:graphicFrameLocks noGrp="1"/>
              </p:cNvGraphicFramePr>
              <p:nvPr>
                <p:extLst>
                  <p:ext uri="{D42A27DB-BD31-4B8C-83A1-F6EECF244321}">
                    <p14:modId xmlns:p14="http://schemas.microsoft.com/office/powerpoint/2010/main" val="1799790229"/>
                  </p:ext>
                </p:extLst>
              </p:nvPr>
            </p:nvGraphicFramePr>
            <p:xfrm>
              <a:off x="1043608" y="1140968"/>
              <a:ext cx="6552728" cy="1892935"/>
            </p:xfrm>
            <a:graphic>
              <a:graphicData uri="http://schemas.openxmlformats.org/drawingml/2006/table">
                <a:tbl>
                  <a:tblPr firstRow="1" firstCol="1" bandRow="1"/>
                  <a:tblGrid>
                    <a:gridCol w="1440160">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2448272">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0">
                    <a:tc>
                      <a:txBody>
                        <a:bodyPr/>
                        <a:lstStyle/>
                        <a:p>
                          <a:pPr algn="ctr">
                            <a:spcAft>
                              <a:spcPts val="0"/>
                            </a:spcAft>
                            <a:tabLst>
                              <a:tab pos="1710690" algn="l"/>
                            </a:tabLst>
                          </a:pPr>
                          <a:r>
                            <a:rPr lang="es-ES" sz="1400" b="1" dirty="0">
                              <a:effectLst/>
                              <a:latin typeface="Times New Roman"/>
                              <a:ea typeface="Times New Roman"/>
                            </a:rPr>
                            <a:t>TIPO DE EVALUACIÓN</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b="1" dirty="0">
                              <a:effectLst/>
                              <a:latin typeface="Times New Roman"/>
                              <a:ea typeface="Times New Roman"/>
                            </a:rPr>
                            <a:t>PESO</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b="1" dirty="0">
                              <a:effectLst/>
                              <a:latin typeface="Times New Roman"/>
                              <a:ea typeface="Times New Roman"/>
                            </a:rPr>
                            <a:t>NOTA PARCIAL</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b="1" dirty="0">
                              <a:effectLst/>
                              <a:latin typeface="Times New Roman"/>
                              <a:ea typeface="Times New Roman"/>
                            </a:rPr>
                            <a:t>PROMEDIO FINAL</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spcAft>
                              <a:spcPts val="0"/>
                            </a:spcAft>
                            <a:tabLst>
                              <a:tab pos="1710690" algn="l"/>
                            </a:tabLst>
                          </a:pPr>
                          <a:r>
                            <a:rPr lang="es-ES" sz="1400" dirty="0">
                              <a:effectLst/>
                              <a:latin typeface="Times New Roman"/>
                              <a:ea typeface="Times New Roman"/>
                            </a:rPr>
                            <a:t>Evaluación Cognitiva</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dirty="0" smtClean="0">
                              <a:effectLst/>
                              <a:latin typeface="Times New Roman"/>
                              <a:ea typeface="Times New Roman"/>
                            </a:rPr>
                            <a:t>0.30</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0">
                    <a:tc>
                      <a:txBody>
                        <a:bodyPr/>
                        <a:lstStyle/>
                        <a:p>
                          <a:pPr algn="just">
                            <a:spcAft>
                              <a:spcPts val="0"/>
                            </a:spcAft>
                            <a:tabLst>
                              <a:tab pos="1710690" algn="l"/>
                            </a:tabLst>
                          </a:pPr>
                          <a:r>
                            <a:rPr lang="es-ES" sz="1400" dirty="0">
                              <a:effectLst/>
                              <a:latin typeface="Times New Roman"/>
                              <a:ea typeface="Times New Roman"/>
                            </a:rPr>
                            <a:t>Evaluación Procedimental</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p>
                          <a:pPr algn="ctr">
                            <a:spcAft>
                              <a:spcPts val="0"/>
                            </a:spcAft>
                            <a:tabLst>
                              <a:tab pos="1710690" algn="l"/>
                            </a:tabLst>
                          </a:pPr>
                          <a:r>
                            <a:rPr lang="es-ES" sz="1400" dirty="0" smtClean="0">
                              <a:effectLst/>
                              <a:latin typeface="Times New Roman"/>
                              <a:ea typeface="Times New Roman"/>
                            </a:rPr>
                            <a:t>0.60</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14:m>
                            <m:oMathPara xmlns:m="http://schemas.openxmlformats.org/officeDocument/2006/math">
                              <m:oMathParaPr>
                                <m:jc m:val="centerGroup"/>
                              </m:oMathParaPr>
                              <m:oMath xmlns:m="http://schemas.openxmlformats.org/officeDocument/2006/math">
                                <m:sSub>
                                  <m:sSubPr>
                                    <m:ctrlPr>
                                      <a:rPr lang="es-PE" sz="1200" i="1" smtClean="0">
                                        <a:effectLst/>
                                        <a:latin typeface="Cambria Math" panose="02040503050406030204" pitchFamily="18" charset="0"/>
                                        <a:ea typeface="Times New Roman"/>
                                      </a:rPr>
                                    </m:ctrlPr>
                                  </m:sSubPr>
                                  <m:e>
                                    <m:r>
                                      <a:rPr lang="es-ES" sz="1200" i="1">
                                        <a:effectLst/>
                                        <a:latin typeface="Cambria Math"/>
                                        <a:ea typeface="Times New Roman"/>
                                      </a:rPr>
                                      <m:t>𝑃</m:t>
                                    </m:r>
                                  </m:e>
                                  <m:sub>
                                    <m:r>
                                      <a:rPr lang="es-ES" sz="1200" i="1">
                                        <a:effectLst/>
                                        <a:latin typeface="Cambria Math"/>
                                        <a:ea typeface="Times New Roman"/>
                                      </a:rPr>
                                      <m:t>𝑖</m:t>
                                    </m:r>
                                  </m:sub>
                                </m:sSub>
                                <m:r>
                                  <a:rPr lang="es-ES" sz="1200" i="1">
                                    <a:effectLst/>
                                    <a:latin typeface="Cambria Math"/>
                                    <a:ea typeface="Times New Roman"/>
                                  </a:rPr>
                                  <m:t>=.</m:t>
                                </m:r>
                                <m:r>
                                  <a:rPr lang="es-PE" sz="1200" b="0" i="1" smtClean="0">
                                    <a:effectLst/>
                                    <a:latin typeface="Cambria Math"/>
                                    <a:ea typeface="Times New Roman"/>
                                  </a:rPr>
                                  <m:t>3</m:t>
                                </m:r>
                                <m:r>
                                  <a:rPr lang="es-ES" sz="1200" i="1">
                                    <a:effectLst/>
                                    <a:latin typeface="Cambria Math"/>
                                    <a:ea typeface="Times New Roman"/>
                                  </a:rPr>
                                  <m:t>0∗</m:t>
                                </m:r>
                                <m:r>
                                  <a:rPr lang="es-ES" sz="1200" i="1">
                                    <a:effectLst/>
                                    <a:latin typeface="Cambria Math"/>
                                    <a:ea typeface="Times New Roman"/>
                                  </a:rPr>
                                  <m:t>𝐸𝐶</m:t>
                                </m:r>
                                <m:r>
                                  <a:rPr lang="es-ES" sz="1200" i="1">
                                    <a:effectLst/>
                                    <a:latin typeface="Cambria Math"/>
                                    <a:ea typeface="Times New Roman"/>
                                  </a:rPr>
                                  <m:t>+.60∗</m:t>
                                </m:r>
                                <m:r>
                                  <a:rPr lang="es-ES" sz="1200" i="1">
                                    <a:effectLst/>
                                    <a:latin typeface="Cambria Math"/>
                                    <a:ea typeface="Times New Roman"/>
                                  </a:rPr>
                                  <m:t>𝐸𝑃</m:t>
                                </m:r>
                                <m:r>
                                  <a:rPr lang="es-ES" sz="1200" i="1">
                                    <a:effectLst/>
                                    <a:latin typeface="Cambria Math"/>
                                    <a:ea typeface="Times New Roman"/>
                                  </a:rPr>
                                  <m:t>+.10∗</m:t>
                                </m:r>
                                <m:r>
                                  <a:rPr lang="es-ES" sz="1200" i="1">
                                    <a:effectLst/>
                                    <a:latin typeface="Cambria Math"/>
                                    <a:ea typeface="Times New Roman"/>
                                  </a:rPr>
                                  <m:t>𝐸𝐴</m:t>
                                </m:r>
                              </m:oMath>
                            </m:oMathPara>
                          </a14:m>
                          <a:endParaRPr lang="es-PE"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1710690" algn="l"/>
                            </a:tabLst>
                          </a:pPr>
                          <a14:m>
                            <m:oMathPara xmlns:m="http://schemas.openxmlformats.org/officeDocument/2006/math">
                              <m:oMathParaPr>
                                <m:jc m:val="centerGroup"/>
                              </m:oMathParaPr>
                              <m:oMath xmlns:m="http://schemas.openxmlformats.org/officeDocument/2006/math">
                                <m:r>
                                  <a:rPr lang="es-ES" sz="1400" i="1" smtClean="0">
                                    <a:effectLst/>
                                    <a:latin typeface="Cambria Math"/>
                                    <a:ea typeface="Times New Roman"/>
                                  </a:rPr>
                                  <m:t>𝑃𝐹</m:t>
                                </m:r>
                                <m:r>
                                  <a:rPr lang="es-ES" sz="1400" i="1" smtClean="0">
                                    <a:effectLst/>
                                    <a:latin typeface="Cambria Math"/>
                                    <a:ea typeface="Times New Roman"/>
                                  </a:rPr>
                                  <m:t>=</m:t>
                                </m:r>
                                <m:f>
                                  <m:fPr>
                                    <m:ctrlPr>
                                      <a:rPr lang="es-PE" sz="1400" i="1">
                                        <a:effectLst/>
                                        <a:latin typeface="Cambria Math" panose="02040503050406030204" pitchFamily="18" charset="0"/>
                                        <a:ea typeface="Times New Roman"/>
                                      </a:rPr>
                                    </m:ctrlPr>
                                  </m:fPr>
                                  <m:num>
                                    <m:r>
                                      <a:rPr lang="es-ES" sz="1400" i="1">
                                        <a:effectLst/>
                                        <a:latin typeface="Cambria Math"/>
                                        <a:ea typeface="Times New Roman"/>
                                      </a:rPr>
                                      <m:t>𝑃</m:t>
                                    </m:r>
                                    <m:r>
                                      <a:rPr lang="es-ES" sz="1400" i="1">
                                        <a:effectLst/>
                                        <a:latin typeface="Cambria Math"/>
                                        <a:ea typeface="Times New Roman"/>
                                      </a:rPr>
                                      <m:t>1+</m:t>
                                    </m:r>
                                    <m:r>
                                      <a:rPr lang="es-ES" sz="1400" i="1">
                                        <a:effectLst/>
                                        <a:latin typeface="Cambria Math"/>
                                        <a:ea typeface="Times New Roman"/>
                                      </a:rPr>
                                      <m:t>𝑃</m:t>
                                    </m:r>
                                    <m:r>
                                      <a:rPr lang="es-ES" sz="1400" i="1">
                                        <a:effectLst/>
                                        <a:latin typeface="Cambria Math"/>
                                        <a:ea typeface="Times New Roman"/>
                                      </a:rPr>
                                      <m:t>2+</m:t>
                                    </m:r>
                                    <m:r>
                                      <a:rPr lang="es-PE" sz="1400" b="0" i="1" smtClean="0">
                                        <a:effectLst/>
                                        <a:latin typeface="Cambria Math"/>
                                        <a:ea typeface="Times New Roman"/>
                                      </a:rPr>
                                      <m:t>𝑃</m:t>
                                    </m:r>
                                    <m:r>
                                      <a:rPr lang="es-PE" sz="1400" b="0" i="1" smtClean="0">
                                        <a:effectLst/>
                                        <a:latin typeface="Cambria Math"/>
                                        <a:ea typeface="Times New Roman"/>
                                      </a:rPr>
                                      <m:t>3</m:t>
                                    </m:r>
                                  </m:num>
                                  <m:den>
                                    <m:r>
                                      <a:rPr lang="es-PE" sz="1400" b="0" i="1" smtClean="0">
                                        <a:effectLst/>
                                        <a:latin typeface="Cambria Math"/>
                                        <a:ea typeface="Times New Roman"/>
                                      </a:rPr>
                                      <m:t>2</m:t>
                                    </m:r>
                                  </m:den>
                                </m:f>
                              </m:oMath>
                            </m:oMathPara>
                          </a14:m>
                          <a:endParaRPr lang="es-PE" sz="1400" dirty="0" smtClean="0">
                            <a:effectLst/>
                            <a:latin typeface="Times New Roman"/>
                            <a:ea typeface="Times New Roman"/>
                          </a:endParaRPr>
                        </a:p>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0">
                    <a:tc>
                      <a:txBody>
                        <a:bodyPr/>
                        <a:lstStyle/>
                        <a:p>
                          <a:pPr algn="just">
                            <a:spcAft>
                              <a:spcPts val="0"/>
                            </a:spcAft>
                            <a:tabLst>
                              <a:tab pos="1710690" algn="l"/>
                            </a:tabLst>
                          </a:pPr>
                          <a:r>
                            <a:rPr lang="es-ES" sz="1400" dirty="0">
                              <a:effectLst/>
                              <a:latin typeface="Times New Roman"/>
                              <a:ea typeface="Times New Roman"/>
                            </a:rPr>
                            <a:t>Evaluación Actitudinal</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p>
                          <a:pPr algn="ctr">
                            <a:spcAft>
                              <a:spcPts val="0"/>
                            </a:spcAft>
                            <a:tabLst>
                              <a:tab pos="1710690" algn="l"/>
                            </a:tabLst>
                          </a:pPr>
                          <a:r>
                            <a:rPr lang="es-ES" sz="1400" dirty="0" smtClean="0">
                              <a:effectLst/>
                              <a:latin typeface="Times New Roman"/>
                              <a:ea typeface="Times New Roman"/>
                            </a:rPr>
                            <a:t>0.10</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14:m>
                            <m:oMathPara xmlns:m="http://schemas.openxmlformats.org/officeDocument/2006/math">
                              <m:oMathParaPr>
                                <m:jc m:val="centerGroup"/>
                              </m:oMathParaPr>
                              <m:oMath xmlns:m="http://schemas.openxmlformats.org/officeDocument/2006/math">
                                <m:r>
                                  <a:rPr lang="es-ES" sz="1400" i="1" smtClean="0">
                                    <a:effectLst/>
                                    <a:latin typeface="Cambria Math"/>
                                    <a:ea typeface="Times New Roman"/>
                                  </a:rPr>
                                  <m:t>𝑖</m:t>
                                </m:r>
                                <m:r>
                                  <a:rPr lang="es-ES" sz="1400" i="1" smtClean="0">
                                    <a:effectLst/>
                                    <a:latin typeface="Cambria Math"/>
                                    <a:ea typeface="Times New Roman"/>
                                  </a:rPr>
                                  <m:t>:1, 2,3 </m:t>
                                </m:r>
                              </m:oMath>
                            </m:oMathPara>
                          </a14:m>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Choice>
        <mc:Fallback xmlns="">
          <p:graphicFrame>
            <p:nvGraphicFramePr>
              <p:cNvPr id="4" name="3 Tabla"/>
              <p:cNvGraphicFramePr>
                <a:graphicFrameLocks noGrp="1"/>
              </p:cNvGraphicFramePr>
              <p:nvPr>
                <p:extLst>
                  <p:ext uri="{D42A27DB-BD31-4B8C-83A1-F6EECF244321}">
                    <p14:modId xmlns:p14="http://schemas.microsoft.com/office/powerpoint/2010/main" val="1799790229"/>
                  </p:ext>
                </p:extLst>
              </p:nvPr>
            </p:nvGraphicFramePr>
            <p:xfrm>
              <a:off x="1043608" y="1140968"/>
              <a:ext cx="6552728" cy="1892935"/>
            </p:xfrm>
            <a:graphic>
              <a:graphicData uri="http://schemas.openxmlformats.org/drawingml/2006/table">
                <a:tbl>
                  <a:tblPr firstRow="1" firstCol="1" bandRow="1"/>
                  <a:tblGrid>
                    <a:gridCol w="1440160"/>
                    <a:gridCol w="720080"/>
                    <a:gridCol w="2448272"/>
                    <a:gridCol w="1944216"/>
                  </a:tblGrid>
                  <a:tr h="426720">
                    <a:tc>
                      <a:txBody>
                        <a:bodyPr/>
                        <a:lstStyle/>
                        <a:p>
                          <a:pPr algn="ctr">
                            <a:spcAft>
                              <a:spcPts val="0"/>
                            </a:spcAft>
                            <a:tabLst>
                              <a:tab pos="1710690" algn="l"/>
                            </a:tabLst>
                          </a:pPr>
                          <a:r>
                            <a:rPr lang="es-ES" sz="1400" b="1" dirty="0">
                              <a:effectLst/>
                              <a:latin typeface="Times New Roman"/>
                              <a:ea typeface="Times New Roman"/>
                            </a:rPr>
                            <a:t>TIPO DE EVALUACIÓN</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b="1" dirty="0">
                              <a:effectLst/>
                              <a:latin typeface="Times New Roman"/>
                              <a:ea typeface="Times New Roman"/>
                            </a:rPr>
                            <a:t>PESO</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b="1" dirty="0">
                              <a:effectLst/>
                              <a:latin typeface="Times New Roman"/>
                              <a:ea typeface="Times New Roman"/>
                            </a:rPr>
                            <a:t>NOTA PARCIAL</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b="1" dirty="0">
                              <a:effectLst/>
                              <a:latin typeface="Times New Roman"/>
                              <a:ea typeface="Times New Roman"/>
                            </a:rPr>
                            <a:t>PROMEDIO FINAL</a:t>
                          </a:r>
                          <a:endParaRPr lang="es-PE" sz="14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algn="just">
                            <a:spcAft>
                              <a:spcPts val="0"/>
                            </a:spcAft>
                            <a:tabLst>
                              <a:tab pos="1710690" algn="l"/>
                            </a:tabLst>
                          </a:pPr>
                          <a:r>
                            <a:rPr lang="es-ES" sz="1400" dirty="0">
                              <a:effectLst/>
                              <a:latin typeface="Times New Roman"/>
                              <a:ea typeface="Times New Roman"/>
                            </a:rPr>
                            <a:t>Evaluación Cognitiva</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dirty="0" smtClean="0">
                              <a:effectLst/>
                              <a:latin typeface="Times New Roman"/>
                              <a:ea typeface="Times New Roman"/>
                            </a:rPr>
                            <a:t>0.30</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612775">
                    <a:tc>
                      <a:txBody>
                        <a:bodyPr/>
                        <a:lstStyle/>
                        <a:p>
                          <a:pPr algn="just">
                            <a:spcAft>
                              <a:spcPts val="0"/>
                            </a:spcAft>
                            <a:tabLst>
                              <a:tab pos="1710690" algn="l"/>
                            </a:tabLst>
                          </a:pPr>
                          <a:r>
                            <a:rPr lang="es-ES" sz="1400" dirty="0">
                              <a:effectLst/>
                              <a:latin typeface="Times New Roman"/>
                              <a:ea typeface="Times New Roman"/>
                            </a:rPr>
                            <a:t>Evaluación Procedimental</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p>
                          <a:pPr algn="ctr">
                            <a:spcAft>
                              <a:spcPts val="0"/>
                            </a:spcAft>
                            <a:tabLst>
                              <a:tab pos="1710690" algn="l"/>
                            </a:tabLst>
                          </a:pPr>
                          <a:r>
                            <a:rPr lang="es-ES" sz="1400" dirty="0" smtClean="0">
                              <a:effectLst/>
                              <a:latin typeface="Times New Roman"/>
                              <a:ea typeface="Times New Roman"/>
                            </a:rPr>
                            <a:t>0.60</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s-P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blipFill rotWithShape="0">
                          <a:blip r:embed="rId2"/>
                          <a:stretch>
                            <a:fillRect l="-88557" t="-147525" r="-79851" b="-87129"/>
                          </a:stretch>
                        </a:blipFill>
                      </a:tcPr>
                    </a:tc>
                    <a:tc>
                      <a:txBody>
                        <a:bodyPr/>
                        <a:lstStyle/>
                        <a:p>
                          <a:endParaRPr lang="es-P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blipFill rotWithShape="0">
                          <a:blip r:embed="rId2"/>
                          <a:stretch>
                            <a:fillRect l="-237618" t="-147525" r="-627" b="-87129"/>
                          </a:stretch>
                        </a:blipFill>
                      </a:tcPr>
                    </a:tc>
                  </a:tr>
                  <a:tr h="426720">
                    <a:tc>
                      <a:txBody>
                        <a:bodyPr/>
                        <a:lstStyle/>
                        <a:p>
                          <a:pPr algn="just">
                            <a:spcAft>
                              <a:spcPts val="0"/>
                            </a:spcAft>
                            <a:tabLst>
                              <a:tab pos="1710690" algn="l"/>
                            </a:tabLst>
                          </a:pPr>
                          <a:r>
                            <a:rPr lang="es-ES" sz="1400" dirty="0">
                              <a:effectLst/>
                              <a:latin typeface="Times New Roman"/>
                              <a:ea typeface="Times New Roman"/>
                            </a:rPr>
                            <a:t>Evaluación Actitudinal</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p>
                          <a:pPr algn="ctr">
                            <a:spcAft>
                              <a:spcPts val="0"/>
                            </a:spcAft>
                            <a:tabLst>
                              <a:tab pos="1710690" algn="l"/>
                            </a:tabLst>
                          </a:pPr>
                          <a:r>
                            <a:rPr lang="es-ES" sz="1400" dirty="0" smtClean="0">
                              <a:effectLst/>
                              <a:latin typeface="Times New Roman"/>
                              <a:ea typeface="Times New Roman"/>
                            </a:rPr>
                            <a:t>0.10</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s-P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blipFill rotWithShape="0">
                          <a:blip r:embed="rId2"/>
                          <a:stretch>
                            <a:fillRect l="-88557" t="-357143" r="-79851" b="-25714"/>
                          </a:stretch>
                        </a:blipFill>
                      </a:tcPr>
                    </a:tc>
                    <a:tc>
                      <a:txBody>
                        <a:bodyPr/>
                        <a:lstStyle/>
                        <a:p>
                          <a:pPr algn="just">
                            <a:spcAft>
                              <a:spcPts val="0"/>
                            </a:spcAft>
                            <a:tabLst>
                              <a:tab pos="1710690" algn="l"/>
                            </a:tabLst>
                          </a:pPr>
                          <a:r>
                            <a:rPr lang="es-ES" sz="1400" dirty="0">
                              <a:effectLst/>
                              <a:latin typeface="Times New Roman"/>
                              <a:ea typeface="Times New Roman"/>
                            </a:rPr>
                            <a:t> </a:t>
                          </a:r>
                          <a:endParaRPr lang="es-PE" sz="1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mc:Fallback>
      </mc:AlternateContent>
      <p:sp>
        <p:nvSpPr>
          <p:cNvPr id="5" name="Rectangle 1"/>
          <p:cNvSpPr>
            <a:spLocks noChangeArrowheads="1"/>
          </p:cNvSpPr>
          <p:nvPr/>
        </p:nvSpPr>
        <p:spPr bwMode="auto">
          <a:xfrm>
            <a:off x="1612900" y="3035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711325" algn="l"/>
              </a:tabLst>
            </a:pPr>
            <a:endParaRPr kumimoji="0" lang="es-PE"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036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76672"/>
            <a:ext cx="8229600" cy="5904656"/>
          </a:xfrm>
          <a:solidFill>
            <a:srgbClr val="00B0F0"/>
          </a:solidFill>
        </p:spPr>
        <p:txBody>
          <a:bodyPr>
            <a:normAutofit/>
          </a:bodyPr>
          <a:lstStyle/>
          <a:p>
            <a:pPr marL="0" indent="0">
              <a:buNone/>
            </a:pPr>
            <a:r>
              <a:rPr lang="es-PE" sz="2800" b="1" dirty="0" smtClean="0">
                <a:solidFill>
                  <a:srgbClr val="FF0000"/>
                </a:solidFill>
                <a:latin typeface="Arial" pitchFamily="34" charset="0"/>
                <a:cs typeface="Arial" pitchFamily="34" charset="0"/>
              </a:rPr>
              <a:t>BIBLIOGRAFIA </a:t>
            </a:r>
            <a:r>
              <a:rPr lang="es-PE" sz="2800" dirty="0" smtClean="0">
                <a:solidFill>
                  <a:srgbClr val="FF0000"/>
                </a:solidFill>
                <a:latin typeface="Arial" pitchFamily="34" charset="0"/>
                <a:cs typeface="Arial" pitchFamily="34" charset="0"/>
              </a:rPr>
              <a:t>:</a:t>
            </a:r>
          </a:p>
          <a:p>
            <a:pPr marL="0" indent="0">
              <a:buNone/>
            </a:pPr>
            <a:r>
              <a:rPr lang="es-PE" sz="2400" dirty="0" smtClean="0">
                <a:latin typeface="Arial" pitchFamily="34" charset="0"/>
                <a:cs typeface="Arial" pitchFamily="34" charset="0"/>
              </a:rPr>
              <a:t>-     EL-HAWARY, MOHAMED. Electrical power system design and analysis</a:t>
            </a:r>
          </a:p>
          <a:p>
            <a:pPr>
              <a:buFontTx/>
              <a:buChar char="-"/>
            </a:pPr>
            <a:r>
              <a:rPr lang="es-PE" sz="2400" dirty="0" smtClean="0">
                <a:latin typeface="Arial" pitchFamily="34" charset="0"/>
                <a:cs typeface="Arial" pitchFamily="34" charset="0"/>
              </a:rPr>
              <a:t>ARRILLAGA, J., ARNOLD, C.P. Computer modelling of electrical power system</a:t>
            </a:r>
          </a:p>
          <a:p>
            <a:pPr>
              <a:buFontTx/>
              <a:buChar char="-"/>
            </a:pPr>
            <a:r>
              <a:rPr lang="es-PE" sz="2400" dirty="0" smtClean="0">
                <a:latin typeface="Arial" pitchFamily="34" charset="0"/>
                <a:cs typeface="Arial" pitchFamily="34" charset="0"/>
              </a:rPr>
              <a:t>ANDERSON, P.M. and FOUAD, A.A. Power system control and </a:t>
            </a:r>
            <a:r>
              <a:rPr lang="es-PE" sz="2400" dirty="0" err="1" smtClean="0">
                <a:latin typeface="Arial" pitchFamily="34" charset="0"/>
                <a:cs typeface="Arial" pitchFamily="34" charset="0"/>
              </a:rPr>
              <a:t>stability</a:t>
            </a:r>
            <a:endParaRPr lang="es-PE" sz="2400" dirty="0" smtClean="0">
              <a:latin typeface="Arial" pitchFamily="34" charset="0"/>
              <a:cs typeface="Arial" pitchFamily="34" charset="0"/>
            </a:endParaRPr>
          </a:p>
          <a:p>
            <a:pPr>
              <a:buFontTx/>
              <a:buChar char="-"/>
            </a:pPr>
            <a:r>
              <a:rPr lang="es-PE" sz="2400" dirty="0" smtClean="0">
                <a:latin typeface="Arial" pitchFamily="34" charset="0"/>
                <a:cs typeface="Arial" pitchFamily="34" charset="0"/>
              </a:rPr>
              <a:t>KUNDUR, J., and ARNOLD, C.P. Power system Stability and Control</a:t>
            </a:r>
          </a:p>
          <a:p>
            <a:pPr>
              <a:buFontTx/>
              <a:buChar char="-"/>
            </a:pPr>
            <a:r>
              <a:rPr lang="es-PE" sz="2400" dirty="0" smtClean="0">
                <a:latin typeface="Arial" pitchFamily="34" charset="0"/>
                <a:cs typeface="Arial" pitchFamily="34" charset="0"/>
              </a:rPr>
              <a:t>B.M. WEEDY  Sistemas Eléctricos de  Gran Potencia</a:t>
            </a:r>
          </a:p>
          <a:p>
            <a:pPr>
              <a:buFontTx/>
              <a:buChar char="-"/>
            </a:pPr>
            <a:r>
              <a:rPr lang="es-PE" sz="2400" dirty="0" smtClean="0">
                <a:latin typeface="Arial" pitchFamily="34" charset="0"/>
                <a:cs typeface="Arial" pitchFamily="34" charset="0"/>
              </a:rPr>
              <a:t>D.P. KOTHARI-I.J. NAGRATH sistemas Eléctricos de Potencia</a:t>
            </a:r>
          </a:p>
          <a:p>
            <a:pPr>
              <a:buFontTx/>
              <a:buChar char="-"/>
            </a:pPr>
            <a:r>
              <a:rPr lang="es-PE" sz="2400" dirty="0" smtClean="0">
                <a:latin typeface="Arial" pitchFamily="34" charset="0"/>
                <a:cs typeface="Arial" pitchFamily="34" charset="0"/>
              </a:rPr>
              <a:t>JOHN J. GRAINGER Análisis de Sistemas de Potencia</a:t>
            </a:r>
          </a:p>
          <a:p>
            <a:pPr marL="0" indent="0">
              <a:buNone/>
            </a:pPr>
            <a:r>
              <a:rPr lang="es-PE" sz="2400" b="1" dirty="0" smtClean="0">
                <a:latin typeface="Arial" pitchFamily="34" charset="0"/>
                <a:cs typeface="Arial" pitchFamily="34" charset="0"/>
              </a:rPr>
              <a:t> </a:t>
            </a:r>
          </a:p>
          <a:p>
            <a:pPr marL="0" indent="0">
              <a:buNone/>
            </a:pPr>
            <a:endParaRPr lang="es-PE" sz="1600" dirty="0">
              <a:latin typeface="Arial" pitchFamily="34" charset="0"/>
              <a:cs typeface="Arial" pitchFamily="34" charset="0"/>
            </a:endParaRPr>
          </a:p>
        </p:txBody>
      </p:sp>
    </p:spTree>
    <p:extLst>
      <p:ext uri="{BB962C8B-B14F-4D97-AF65-F5344CB8AC3E}">
        <p14:creationId xmlns:p14="http://schemas.microsoft.com/office/powerpoint/2010/main" val="3698261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44355"/>
            <a:ext cx="9144000" cy="6813645"/>
          </a:xfrm>
          <a:solidFill>
            <a:srgbClr val="00B0F0"/>
          </a:solidFill>
        </p:spPr>
        <p:txBody>
          <a:bodyPr>
            <a:normAutofit/>
          </a:bodyPr>
          <a:lstStyle/>
          <a:p>
            <a:pPr marL="0" indent="0" algn="ctr">
              <a:buNone/>
            </a:pPr>
            <a:endParaRPr lang="es-PE" sz="2800" dirty="0" smtClean="0">
              <a:solidFill>
                <a:srgbClr val="FF0000"/>
              </a:solidFill>
              <a:latin typeface="Arial" panose="020B0604020202020204" pitchFamily="34" charset="0"/>
              <a:cs typeface="Arial" panose="020B0604020202020204" pitchFamily="34" charset="0"/>
            </a:endParaRPr>
          </a:p>
          <a:p>
            <a:pPr marL="0" indent="0" algn="ctr">
              <a:buNone/>
            </a:pPr>
            <a:r>
              <a:rPr lang="es-PE" sz="2800" dirty="0" smtClean="0">
                <a:solidFill>
                  <a:srgbClr val="FF0000"/>
                </a:solidFill>
                <a:latin typeface="Arial" panose="020B0604020202020204" pitchFamily="34" charset="0"/>
                <a:cs typeface="Arial" panose="020B0604020202020204" pitchFamily="34" charset="0"/>
              </a:rPr>
              <a:t>INTRODUCCION</a:t>
            </a:r>
          </a:p>
          <a:p>
            <a:pPr marL="0" indent="0" algn="ctr">
              <a:buNone/>
            </a:pPr>
            <a:endParaRPr lang="es-PE" sz="2400" dirty="0" smtClean="0">
              <a:solidFill>
                <a:srgbClr val="FF0000"/>
              </a:solidFill>
              <a:latin typeface="Arial" panose="020B0604020202020204" pitchFamily="34" charset="0"/>
              <a:cs typeface="Arial" panose="020B0604020202020204" pitchFamily="34" charset="0"/>
            </a:endParaRPr>
          </a:p>
          <a:p>
            <a:pPr marL="0" indent="0" algn="just">
              <a:lnSpc>
                <a:spcPct val="150000"/>
              </a:lnSpc>
              <a:buNone/>
            </a:pPr>
            <a:r>
              <a:rPr lang="es-PE" sz="2400" dirty="0" smtClean="0">
                <a:latin typeface="Arial" panose="020B0604020202020204" pitchFamily="34" charset="0"/>
                <a:cs typeface="Arial" panose="020B0604020202020204" pitchFamily="34" charset="0"/>
              </a:rPr>
              <a:t>El estudio de la estabilidad de los sistemas eléctricos de potencia </a:t>
            </a:r>
            <a:r>
              <a:rPr lang="es-PE" sz="2400" dirty="0" err="1" smtClean="0">
                <a:latin typeface="Arial" panose="020B0604020202020204" pitchFamily="34" charset="0"/>
                <a:cs typeface="Arial" panose="020B0604020202020204" pitchFamily="34" charset="0"/>
              </a:rPr>
              <a:t>SEPs</a:t>
            </a:r>
            <a:r>
              <a:rPr lang="es-PE" sz="2400" dirty="0" smtClean="0">
                <a:latin typeface="Arial" panose="020B0604020202020204" pitchFamily="34" charset="0"/>
                <a:cs typeface="Arial" panose="020B0604020202020204" pitchFamily="34" charset="0"/>
              </a:rPr>
              <a:t> es una de las disciplinas más interesantes y complejas de la ingeniería ya que involucra desde la generación,  diseño de las redes, hasta sus protecciones y sistemas de control.</a:t>
            </a:r>
          </a:p>
          <a:p>
            <a:pPr marL="0" indent="0" algn="just">
              <a:lnSpc>
                <a:spcPct val="150000"/>
              </a:lnSpc>
              <a:buNone/>
            </a:pPr>
            <a:r>
              <a:rPr lang="es-PE" sz="2400" dirty="0" smtClean="0">
                <a:latin typeface="Arial" panose="020B0604020202020204" pitchFamily="34" charset="0"/>
                <a:cs typeface="Arial" panose="020B0604020202020204" pitchFamily="34" charset="0"/>
              </a:rPr>
              <a:t>Los </a:t>
            </a:r>
            <a:r>
              <a:rPr lang="es-PE" sz="2400" dirty="0" err="1" smtClean="0">
                <a:latin typeface="Arial" panose="020B0604020202020204" pitchFamily="34" charset="0"/>
                <a:cs typeface="Arial" panose="020B0604020202020204" pitchFamily="34" charset="0"/>
              </a:rPr>
              <a:t>SEPs</a:t>
            </a:r>
            <a:r>
              <a:rPr lang="es-PE" sz="2400" dirty="0" smtClean="0">
                <a:latin typeface="Arial" panose="020B0604020202020204" pitchFamily="34" charset="0"/>
                <a:cs typeface="Arial" panose="020B0604020202020204" pitchFamily="34" charset="0"/>
              </a:rPr>
              <a:t> actualmente, se desenvuelven bajo situaciones que los exigen al máximo ya que ha éstos se le imponen condiciones de </a:t>
            </a:r>
            <a:r>
              <a:rPr lang="es-PE" sz="2400" dirty="0" err="1" smtClean="0">
                <a:latin typeface="Arial" panose="020B0604020202020204" pitchFamily="34" charset="0"/>
                <a:cs typeface="Arial" panose="020B0604020202020204" pitchFamily="34" charset="0"/>
              </a:rPr>
              <a:t>cargabilidad</a:t>
            </a:r>
            <a:r>
              <a:rPr lang="es-PE" sz="2400" dirty="0" smtClean="0">
                <a:latin typeface="Arial" panose="020B0604020202020204" pitchFamily="34" charset="0"/>
                <a:cs typeface="Arial" panose="020B0604020202020204" pitchFamily="34" charset="0"/>
              </a:rPr>
              <a:t> que los hace trabajar en puntos cercanos a los</a:t>
            </a:r>
            <a:endParaRPr lang="es-P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6063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88640"/>
            <a:ext cx="8964488" cy="6552728"/>
          </a:xfrm>
          <a:solidFill>
            <a:srgbClr val="00B0F0"/>
          </a:solidFill>
        </p:spPr>
        <p:txBody>
          <a:bodyPr>
            <a:normAutofit/>
          </a:bodyPr>
          <a:lstStyle/>
          <a:p>
            <a:pPr marL="0" indent="0" algn="just">
              <a:lnSpc>
                <a:spcPct val="150000"/>
              </a:lnSpc>
              <a:buNone/>
            </a:pPr>
            <a:r>
              <a:rPr lang="es-PE" sz="2600" dirty="0">
                <a:latin typeface="Arial" panose="020B0604020202020204" pitchFamily="34" charset="0"/>
                <a:cs typeface="Arial" panose="020B0604020202020204" pitchFamily="34" charset="0"/>
              </a:rPr>
              <a:t>límites de estabilidad, debido a que operan bajo un esquema de crecimiento de la demanda cada vez más exigente, es decir, con respecto al crecimiento de la demanda, la infraestructura que poseen la generación y el transporte de la energía eléctrica tiene una velocidad de crecimiento bastante menor, lo cual hace que la habilidad que posea el sistema de conservarse estable se mantenga en continua investigación como un tema de bastante interés.</a:t>
            </a:r>
          </a:p>
          <a:p>
            <a:pPr marL="0" indent="0">
              <a:buNone/>
            </a:pPr>
            <a:endParaRPr lang="es-PE" dirty="0"/>
          </a:p>
        </p:txBody>
      </p:sp>
    </p:spTree>
    <p:extLst>
      <p:ext uri="{BB962C8B-B14F-4D97-AF65-F5344CB8AC3E}">
        <p14:creationId xmlns:p14="http://schemas.microsoft.com/office/powerpoint/2010/main" val="1593487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58003"/>
            <a:ext cx="9144000" cy="6799997"/>
          </a:xfrm>
          <a:solidFill>
            <a:srgbClr val="00B0F0"/>
          </a:solidFill>
        </p:spPr>
        <p:txBody>
          <a:bodyPr>
            <a:normAutofit/>
          </a:bodyPr>
          <a:lstStyle/>
          <a:p>
            <a:pPr marL="0" indent="0" algn="just">
              <a:lnSpc>
                <a:spcPct val="150000"/>
              </a:lnSpc>
              <a:buNone/>
            </a:pPr>
            <a:endParaRPr lang="es-PE" sz="2400" dirty="0" smtClean="0">
              <a:latin typeface="Arial" panose="020B0604020202020204" pitchFamily="34" charset="0"/>
              <a:cs typeface="Arial" panose="020B0604020202020204" pitchFamily="34" charset="0"/>
            </a:endParaRPr>
          </a:p>
          <a:p>
            <a:pPr marL="0" indent="0" algn="just">
              <a:lnSpc>
                <a:spcPct val="150000"/>
              </a:lnSpc>
              <a:buNone/>
            </a:pPr>
            <a:r>
              <a:rPr lang="es-PE" sz="2400" dirty="0" smtClean="0">
                <a:latin typeface="Arial" panose="020B0604020202020204" pitchFamily="34" charset="0"/>
                <a:cs typeface="Arial" panose="020B0604020202020204" pitchFamily="34" charset="0"/>
              </a:rPr>
              <a:t>La estabilidad del sistema eléctrico de potencia es un importante problema en la seguridad de la operación del sistema, la mayoría de los colapsos causados por la inestabilidad ilustran la importancia de éste fenómeno.</a:t>
            </a:r>
          </a:p>
          <a:p>
            <a:pPr marL="0" indent="0" algn="just">
              <a:lnSpc>
                <a:spcPct val="150000"/>
              </a:lnSpc>
              <a:buNone/>
            </a:pPr>
            <a:r>
              <a:rPr lang="es-PE" sz="2400" dirty="0" smtClean="0">
                <a:latin typeface="Arial" panose="020B0604020202020204" pitchFamily="34" charset="0"/>
                <a:cs typeface="Arial" panose="020B0604020202020204" pitchFamily="34" charset="0"/>
              </a:rPr>
              <a:t>La condición necesaria para la satisfactoria operación del sistema es que todas las máquinas síncronas, empleadas para la generación de energía eléctrica permanezcan en sincronismo.</a:t>
            </a:r>
          </a:p>
          <a:p>
            <a:pPr marL="0" indent="0" algn="just">
              <a:lnSpc>
                <a:spcPct val="150000"/>
              </a:lnSpc>
              <a:buNone/>
            </a:pPr>
            <a:r>
              <a:rPr lang="es-PE" sz="2400" dirty="0" smtClean="0">
                <a:latin typeface="Arial" panose="020B0604020202020204" pitchFamily="34" charset="0"/>
                <a:cs typeface="Arial" panose="020B0604020202020204" pitchFamily="34" charset="0"/>
              </a:rPr>
              <a:t>Los sistemas de potencia son sometidos a un amplio rango de disturbios, pequeños y grandes. </a:t>
            </a:r>
            <a:endParaRPr lang="es-P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3289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a:solidFill>
            <a:srgbClr val="00B0F0"/>
          </a:solidFill>
        </p:spPr>
        <p:txBody>
          <a:bodyPr>
            <a:normAutofit/>
          </a:bodyPr>
          <a:lstStyle/>
          <a:p>
            <a:pPr>
              <a:lnSpc>
                <a:spcPct val="150000"/>
              </a:lnSpc>
            </a:pPr>
            <a:endParaRPr lang="es-PE" sz="2400" dirty="0" smtClean="0">
              <a:latin typeface="Arial" panose="020B0604020202020204" pitchFamily="34" charset="0"/>
              <a:cs typeface="Arial" panose="020B0604020202020204" pitchFamily="34" charset="0"/>
            </a:endParaRPr>
          </a:p>
          <a:p>
            <a:pPr marL="0" indent="0" algn="just">
              <a:lnSpc>
                <a:spcPct val="150000"/>
              </a:lnSpc>
              <a:buNone/>
            </a:pPr>
            <a:r>
              <a:rPr lang="es-PE" sz="2400" dirty="0" smtClean="0">
                <a:latin typeface="Arial" panose="020B0604020202020204" pitchFamily="34" charset="0"/>
                <a:cs typeface="Arial" panose="020B0604020202020204" pitchFamily="34" charset="0"/>
              </a:rPr>
              <a:t>La </a:t>
            </a:r>
            <a:r>
              <a:rPr lang="es-PE" sz="2400" dirty="0">
                <a:latin typeface="Arial" panose="020B0604020202020204" pitchFamily="34" charset="0"/>
                <a:cs typeface="Arial" panose="020B0604020202020204" pitchFamily="34" charset="0"/>
              </a:rPr>
              <a:t>respuesta del sistema de potencia ante un disturbio puede involucrar a la mayoría del equipo. </a:t>
            </a:r>
            <a:r>
              <a:rPr lang="es-PE" sz="2400" dirty="0" smtClean="0">
                <a:latin typeface="Arial" panose="020B0604020202020204" pitchFamily="34" charset="0"/>
                <a:cs typeface="Arial" panose="020B0604020202020204" pitchFamily="34" charset="0"/>
              </a:rPr>
              <a:t>Si en un instante, ocurre una </a:t>
            </a:r>
            <a:r>
              <a:rPr lang="es-PE" sz="2400" dirty="0">
                <a:latin typeface="Arial" panose="020B0604020202020204" pitchFamily="34" charset="0"/>
                <a:cs typeface="Arial" panose="020B0604020202020204" pitchFamily="34" charset="0"/>
              </a:rPr>
              <a:t>falla sobre un elemento </a:t>
            </a:r>
            <a:r>
              <a:rPr lang="es-PE" sz="2400" dirty="0" smtClean="0">
                <a:latin typeface="Arial" panose="020B0604020202020204" pitchFamily="34" charset="0"/>
                <a:cs typeface="Arial" panose="020B0604020202020204" pitchFamily="34" charset="0"/>
              </a:rPr>
              <a:t>crítico del </a:t>
            </a:r>
            <a:r>
              <a:rPr lang="es-PE" sz="2400" dirty="0" err="1" smtClean="0">
                <a:latin typeface="Arial" panose="020B0604020202020204" pitchFamily="34" charset="0"/>
                <a:cs typeface="Arial" panose="020B0604020202020204" pitchFamily="34" charset="0"/>
              </a:rPr>
              <a:t>sep</a:t>
            </a:r>
            <a:r>
              <a:rPr lang="es-PE" sz="2400" smtClean="0">
                <a:latin typeface="Arial" panose="020B0604020202020204" pitchFamily="34" charset="0"/>
                <a:cs typeface="Arial" panose="020B0604020202020204" pitchFamily="34" charset="0"/>
              </a:rPr>
              <a:t>, </a:t>
            </a:r>
            <a:r>
              <a:rPr lang="es-PE" sz="2400" dirty="0">
                <a:latin typeface="Arial" panose="020B0604020202020204" pitchFamily="34" charset="0"/>
                <a:cs typeface="Arial" panose="020B0604020202020204" pitchFamily="34" charset="0"/>
              </a:rPr>
              <a:t>seguido por el aislamiento de los relés de protección, causará variaciones en flujos de potencia, voltajes en las barras de la red y velocidades del rotor de las máquinas; debido a las variaciones de voltaje deberán actuar conjuntamente los reguladores de voltaje de los generadores y del sistema de transmisión; para las variaciones de velocidad del generador deben actuar los gobernadores (reguladores de velocidad); debido al cambio de </a:t>
            </a:r>
            <a:r>
              <a:rPr lang="es-PE" sz="2400" dirty="0" smtClean="0">
                <a:latin typeface="Arial" panose="020B0604020202020204" pitchFamily="34" charset="0"/>
                <a:cs typeface="Arial" panose="020B0604020202020204" pitchFamily="34" charset="0"/>
              </a:rPr>
              <a:t>la </a:t>
            </a:r>
            <a:r>
              <a:rPr lang="es-PE" sz="2400" dirty="0" err="1" smtClean="0">
                <a:latin typeface="Arial" panose="020B0604020202020204" pitchFamily="34" charset="0"/>
                <a:cs typeface="Arial" panose="020B0604020202020204" pitchFamily="34" charset="0"/>
              </a:rPr>
              <a:t>cargabilidad</a:t>
            </a:r>
            <a:r>
              <a:rPr lang="es-PE" sz="2400" dirty="0" smtClean="0">
                <a:latin typeface="Arial" panose="020B0604020202020204" pitchFamily="34" charset="0"/>
                <a:cs typeface="Arial" panose="020B0604020202020204" pitchFamily="34" charset="0"/>
              </a:rPr>
              <a:t> del sistema actuaran los</a:t>
            </a:r>
            <a:endParaRPr lang="es-PE" sz="2400" dirty="0"/>
          </a:p>
        </p:txBody>
      </p:sp>
    </p:spTree>
    <p:extLst>
      <p:ext uri="{BB962C8B-B14F-4D97-AF65-F5344CB8AC3E}">
        <p14:creationId xmlns:p14="http://schemas.microsoft.com/office/powerpoint/2010/main" val="2176680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17060"/>
            <a:ext cx="9144000" cy="6840940"/>
          </a:xfrm>
          <a:solidFill>
            <a:srgbClr val="00B0F0"/>
          </a:solidFill>
        </p:spPr>
        <p:txBody>
          <a:bodyPr>
            <a:normAutofit/>
          </a:bodyPr>
          <a:lstStyle/>
          <a:p>
            <a:pPr marL="0" indent="0" algn="just">
              <a:lnSpc>
                <a:spcPct val="150000"/>
              </a:lnSpc>
              <a:buNone/>
            </a:pPr>
            <a:endParaRPr lang="es-PE" sz="2400" dirty="0" smtClean="0">
              <a:latin typeface="Arial" panose="020B0604020202020204" pitchFamily="34" charset="0"/>
              <a:cs typeface="Arial" panose="020B0604020202020204" pitchFamily="34" charset="0"/>
            </a:endParaRPr>
          </a:p>
          <a:p>
            <a:pPr marL="0" indent="0" algn="just">
              <a:lnSpc>
                <a:spcPct val="150000"/>
              </a:lnSpc>
              <a:buNone/>
            </a:pPr>
            <a:r>
              <a:rPr lang="es-PE" sz="2400" dirty="0" smtClean="0">
                <a:latin typeface="Arial" panose="020B0604020202020204" pitchFamily="34" charset="0"/>
                <a:cs typeface="Arial" panose="020B0604020202020204" pitchFamily="34" charset="0"/>
              </a:rPr>
              <a:t>los controles de generación; los que varían dependiendo de sus características, los cambios en el voltaje  y frecuencia afectarán a las cargas en el sistema en niveles que varían dependiendo de sus características individuales.</a:t>
            </a:r>
          </a:p>
          <a:p>
            <a:pPr marL="0" indent="0" algn="just">
              <a:lnSpc>
                <a:spcPct val="150000"/>
              </a:lnSpc>
              <a:buNone/>
            </a:pPr>
            <a:r>
              <a:rPr lang="es-PE" sz="2400" dirty="0" smtClean="0">
                <a:latin typeface="Arial" panose="020B0604020202020204" pitchFamily="34" charset="0"/>
                <a:cs typeface="Arial" panose="020B0604020202020204" pitchFamily="34" charset="0"/>
              </a:rPr>
              <a:t>Adicionalmente, los dispositivos utilizados para proteger a los equipos individualmente podrían responder a variaciones en las variables del sistema y causar el disparo del equipamiento, debilitando al sistema y posiblemente conduciendo a la inestabilidad del sistema </a:t>
            </a:r>
            <a:endParaRPr lang="es-P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52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71651"/>
            <a:ext cx="9144000" cy="6786349"/>
          </a:xfrm>
          <a:solidFill>
            <a:srgbClr val="00B0F0"/>
          </a:solidFill>
        </p:spPr>
        <p:txBody>
          <a:bodyPr>
            <a:normAutofit/>
          </a:bodyPr>
          <a:lstStyle/>
          <a:p>
            <a:pPr marL="0" indent="0" algn="ctr">
              <a:buNone/>
            </a:pPr>
            <a:endParaRPr lang="es-PE" sz="2800" dirty="0" smtClean="0">
              <a:solidFill>
                <a:srgbClr val="FF0000"/>
              </a:solidFill>
              <a:latin typeface="Arial" panose="020B0604020202020204" pitchFamily="34" charset="0"/>
              <a:cs typeface="Arial" panose="020B0604020202020204" pitchFamily="34" charset="0"/>
            </a:endParaRPr>
          </a:p>
          <a:p>
            <a:pPr marL="0" indent="0" algn="ctr">
              <a:buNone/>
            </a:pPr>
            <a:r>
              <a:rPr lang="es-PE" sz="2800" dirty="0" smtClean="0">
                <a:solidFill>
                  <a:srgbClr val="FF0000"/>
                </a:solidFill>
                <a:latin typeface="Arial" panose="020B0604020202020204" pitchFamily="34" charset="0"/>
                <a:cs typeface="Arial" panose="020B0604020202020204" pitchFamily="34" charset="0"/>
              </a:rPr>
              <a:t>ANALOGÍAS</a:t>
            </a:r>
          </a:p>
          <a:p>
            <a:pPr marL="0" indent="0">
              <a:buNone/>
            </a:pPr>
            <a:endParaRPr lang="es-PE" sz="2800" dirty="0">
              <a:solidFill>
                <a:srgbClr val="FF0000"/>
              </a:solidFill>
              <a:latin typeface="Arial" panose="020B0604020202020204" pitchFamily="34" charset="0"/>
              <a:cs typeface="Arial" panose="020B0604020202020204" pitchFamily="34" charset="0"/>
            </a:endParaRPr>
          </a:p>
          <a:p>
            <a:pPr marL="0" indent="0" algn="just">
              <a:lnSpc>
                <a:spcPct val="150000"/>
              </a:lnSpc>
              <a:buNone/>
            </a:pPr>
            <a:r>
              <a:rPr lang="es-ES" sz="2400" dirty="0" smtClean="0">
                <a:latin typeface="Arial" panose="020B0604020202020204" pitchFamily="34" charset="0"/>
                <a:cs typeface="Arial" panose="020B0604020202020204" pitchFamily="34" charset="0"/>
              </a:rPr>
              <a:t>El </a:t>
            </a:r>
            <a:r>
              <a:rPr lang="es-ES" sz="2400" dirty="0">
                <a:latin typeface="Arial" panose="020B0604020202020204" pitchFamily="34" charset="0"/>
                <a:cs typeface="Arial" panose="020B0604020202020204" pitchFamily="34" charset="0"/>
              </a:rPr>
              <a:t>concepto general de estabilidad se puede ilustrar con </a:t>
            </a:r>
            <a:r>
              <a:rPr lang="es-ES" sz="2400" dirty="0" smtClean="0">
                <a:latin typeface="Arial" panose="020B0604020202020204" pitchFamily="34" charset="0"/>
                <a:cs typeface="Arial" panose="020B0604020202020204" pitchFamily="34" charset="0"/>
              </a:rPr>
              <a:t>analogías </a:t>
            </a:r>
            <a:r>
              <a:rPr lang="es-ES" sz="2400" dirty="0">
                <a:latin typeface="Arial" panose="020B0604020202020204" pitchFamily="34" charset="0"/>
                <a:cs typeface="Arial" panose="020B0604020202020204" pitchFamily="34" charset="0"/>
              </a:rPr>
              <a:t>mecánicas. Un cono soportado en su base es estable, ver figura 1.4(a); no se puede voltear fácilmente. El mismo cono descansando sobre su vértice, fig. 1.4(b), es inestable; si se suelta, se cae. Si se trunca el cono para darle una pequeña base plana sobre la cual se pueda apoyar, fig. 1.4(c), es estable; pero no muy estable; es relativamente fácil voltearlo. Esto es, el grado de estabilidad es relativo.</a:t>
            </a:r>
            <a:endParaRPr lang="es-PE" sz="2400" dirty="0">
              <a:latin typeface="Arial" panose="020B0604020202020204" pitchFamily="34" charset="0"/>
              <a:cs typeface="Arial" panose="020B0604020202020204" pitchFamily="34" charset="0"/>
            </a:endParaRPr>
          </a:p>
          <a:p>
            <a:pPr marL="0" indent="0" algn="just">
              <a:lnSpc>
                <a:spcPct val="150000"/>
              </a:lnSpc>
              <a:buNone/>
            </a:pPr>
            <a:endParaRPr lang="es-P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8419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4946127" cy="9200530"/>
          </a:xfrm>
          <a:solidFill>
            <a:srgbClr val="00B0F0"/>
          </a:solidFill>
        </p:spPr>
        <p:txBody>
          <a:bodyPr/>
          <a:lstStyle/>
          <a:p>
            <a:pPr marL="0" indent="0">
              <a:buNone/>
            </a:pPr>
            <a:endParaRPr lang="es-PE" dirty="0" smtClean="0"/>
          </a:p>
          <a:p>
            <a:pPr marL="0" indent="0">
              <a:buNone/>
            </a:pPr>
            <a:endParaRPr lang="es-PE" dirty="0"/>
          </a:p>
          <a:p>
            <a:pPr marL="0" indent="0">
              <a:buNone/>
            </a:pPr>
            <a:endParaRPr lang="es-PE" dirty="0" smtClean="0"/>
          </a:p>
          <a:p>
            <a:pPr marL="0" indent="0">
              <a:buNone/>
            </a:pPr>
            <a:endParaRPr lang="es-PE" dirty="0"/>
          </a:p>
          <a:p>
            <a:pPr marL="0" indent="0">
              <a:buNone/>
            </a:pPr>
            <a:endParaRPr lang="es-PE" dirty="0" smtClean="0"/>
          </a:p>
          <a:p>
            <a:pPr marL="0" indent="0">
              <a:buNone/>
            </a:pPr>
            <a:endParaRPr lang="es-PE" dirty="0"/>
          </a:p>
          <a:p>
            <a:pPr marL="0" indent="0">
              <a:buNone/>
            </a:pPr>
            <a:endParaRPr lang="es-PE" dirty="0" smtClean="0"/>
          </a:p>
          <a:p>
            <a:pPr marL="0" indent="0">
              <a:buNone/>
            </a:pPr>
            <a:endParaRPr lang="es-PE" dirty="0"/>
          </a:p>
          <a:p>
            <a:pPr marL="0" indent="0" algn="just">
              <a:buNone/>
            </a:pPr>
            <a:r>
              <a:rPr lang="es-PE" sz="1800" dirty="0">
                <a:latin typeface="Arial" panose="020B0604020202020204" pitchFamily="34" charset="0"/>
                <a:cs typeface="Arial" panose="020B0604020202020204" pitchFamily="34" charset="0"/>
              </a:rPr>
              <a:t> </a:t>
            </a:r>
            <a:r>
              <a:rPr lang="es-PE" sz="1800" dirty="0" smtClean="0">
                <a:latin typeface="Arial" panose="020B0604020202020204" pitchFamily="34" charset="0"/>
                <a:cs typeface="Arial" panose="020B0604020202020204" pitchFamily="34" charset="0"/>
              </a:rPr>
              <a:t>                     fig. 1.4 Estabilidad e inestabilidad por un cono</a:t>
            </a:r>
            <a:endParaRPr lang="es-PE" sz="1800" dirty="0">
              <a:latin typeface="Arial" panose="020B0604020202020204" pitchFamily="34" charset="0"/>
              <a:cs typeface="Arial" panose="020B0604020202020204" pitchFamily="34" charset="0"/>
            </a:endParaRPr>
          </a:p>
        </p:txBody>
      </p:sp>
      <p:pic>
        <p:nvPicPr>
          <p:cNvPr id="1027" name="Picture 3" descr="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96752"/>
            <a:ext cx="6552728"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42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0"/>
            <a:ext cx="8784976" cy="6741368"/>
          </a:xfrm>
          <a:solidFill>
            <a:srgbClr val="00B0F0"/>
          </a:solidFill>
        </p:spPr>
        <p:txBody>
          <a:bodyPr/>
          <a:lstStyle/>
          <a:p>
            <a:pPr marL="0" indent="0" algn="just">
              <a:buNone/>
            </a:pPr>
            <a:endParaRPr lang="es-PE" dirty="0" smtClean="0">
              <a:solidFill>
                <a:srgbClr val="FF0000"/>
              </a:solidFill>
              <a:latin typeface="Arial" pitchFamily="34" charset="0"/>
              <a:cs typeface="Arial" pitchFamily="34" charset="0"/>
            </a:endParaRPr>
          </a:p>
          <a:p>
            <a:pPr marL="0" indent="0" algn="just">
              <a:buNone/>
            </a:pPr>
            <a:r>
              <a:rPr lang="es-PE" dirty="0" smtClean="0">
                <a:solidFill>
                  <a:srgbClr val="FF0000"/>
                </a:solidFill>
                <a:latin typeface="Arial" pitchFamily="34" charset="0"/>
                <a:cs typeface="Arial" pitchFamily="34" charset="0"/>
              </a:rPr>
              <a:t>ANTECEDENTES HISTORICOS</a:t>
            </a:r>
          </a:p>
          <a:p>
            <a:pPr marL="0" indent="0" algn="just">
              <a:buNone/>
            </a:pPr>
            <a:endParaRPr lang="es-PE" dirty="0" smtClean="0">
              <a:solidFill>
                <a:srgbClr val="FF0000"/>
              </a:solidFill>
              <a:latin typeface="Arial" pitchFamily="34" charset="0"/>
              <a:cs typeface="Arial" pitchFamily="34" charset="0"/>
            </a:endParaRPr>
          </a:p>
          <a:p>
            <a:pPr marL="0" indent="0" algn="just">
              <a:lnSpc>
                <a:spcPct val="150000"/>
              </a:lnSpc>
              <a:buNone/>
            </a:pPr>
            <a:r>
              <a:rPr lang="es-PE" sz="2400" dirty="0" smtClean="0">
                <a:latin typeface="Arial" pitchFamily="34" charset="0"/>
                <a:cs typeface="Arial" pitchFamily="34" charset="0"/>
              </a:rPr>
              <a:t>La estabilidad de los sistemas eléctricos de potencia fue reconocida como un importante problema en los inicios del siglo 20, efectuándose las primeras pruebas de laboratorio utilizando sistemas en miniatura, lográndose importantes conclusiones, para luego realizar ensayos sobre estabilidad de sistemas prácticos en 1925.</a:t>
            </a:r>
          </a:p>
          <a:p>
            <a:pPr marL="0" indent="0" algn="just">
              <a:lnSpc>
                <a:spcPct val="150000"/>
              </a:lnSpc>
              <a:buNone/>
            </a:pPr>
            <a:endParaRPr lang="es-PE" sz="2400" dirty="0">
              <a:latin typeface="Arial" pitchFamily="34" charset="0"/>
              <a:cs typeface="Arial" pitchFamily="34" charset="0"/>
            </a:endParaRPr>
          </a:p>
        </p:txBody>
      </p:sp>
    </p:spTree>
    <p:extLst>
      <p:ext uri="{BB962C8B-B14F-4D97-AF65-F5344CB8AC3E}">
        <p14:creationId xmlns:p14="http://schemas.microsoft.com/office/powerpoint/2010/main" val="2307085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a:solidFill>
            <a:srgbClr val="00B0F0"/>
          </a:solidFill>
        </p:spPr>
        <p:txBody>
          <a:bodyPr/>
          <a:lstStyle/>
          <a:p>
            <a:pPr marL="0" indent="0" algn="just">
              <a:lnSpc>
                <a:spcPct val="150000"/>
              </a:lnSpc>
              <a:buNone/>
            </a:pPr>
            <a:endParaRPr lang="es-PE" sz="2400" dirty="0" smtClean="0">
              <a:latin typeface="Arial" pitchFamily="34" charset="0"/>
              <a:cs typeface="Arial" pitchFamily="34" charset="0"/>
            </a:endParaRPr>
          </a:p>
          <a:p>
            <a:pPr marL="0" indent="0" algn="just">
              <a:lnSpc>
                <a:spcPct val="150000"/>
              </a:lnSpc>
              <a:buNone/>
            </a:pPr>
            <a:r>
              <a:rPr lang="es-PE" sz="2400" dirty="0" smtClean="0">
                <a:latin typeface="Arial" pitchFamily="34" charset="0"/>
                <a:cs typeface="Arial" pitchFamily="34" charset="0"/>
              </a:rPr>
              <a:t>Los </a:t>
            </a:r>
            <a:r>
              <a:rPr lang="es-PE" sz="2400" dirty="0">
                <a:latin typeface="Arial" pitchFamily="34" charset="0"/>
                <a:cs typeface="Arial" pitchFamily="34" charset="0"/>
              </a:rPr>
              <a:t>primeros problemas de estabilidad fueron asociados con centrales hidroeléctricas ubicadas lejos de las cargas las cuales se alimentaban mediante una línea de transmisión larga.</a:t>
            </a:r>
          </a:p>
          <a:p>
            <a:pPr marL="0" indent="0" algn="just">
              <a:lnSpc>
                <a:spcPct val="150000"/>
              </a:lnSpc>
              <a:buNone/>
            </a:pPr>
            <a:r>
              <a:rPr lang="es-PE" sz="2400" dirty="0">
                <a:latin typeface="Arial" pitchFamily="34" charset="0"/>
                <a:cs typeface="Arial" pitchFamily="34" charset="0"/>
              </a:rPr>
              <a:t>Por esos entonces la inestabilidad se explicaba como una consecuencia del insuficiente torque </a:t>
            </a:r>
            <a:r>
              <a:rPr lang="es-PE" sz="2400" dirty="0" err="1">
                <a:latin typeface="Arial" pitchFamily="34" charset="0"/>
                <a:cs typeface="Arial" pitchFamily="34" charset="0"/>
              </a:rPr>
              <a:t>sincronizante</a:t>
            </a:r>
            <a:r>
              <a:rPr lang="es-PE" sz="2400" dirty="0">
                <a:latin typeface="Arial" pitchFamily="34" charset="0"/>
                <a:cs typeface="Arial" pitchFamily="34" charset="0"/>
              </a:rPr>
              <a:t> de </a:t>
            </a:r>
            <a:r>
              <a:rPr lang="es-PE" sz="2400" dirty="0" smtClean="0">
                <a:latin typeface="Arial" pitchFamily="34" charset="0"/>
                <a:cs typeface="Arial" pitchFamily="34" charset="0"/>
              </a:rPr>
              <a:t>las máquinas. </a:t>
            </a:r>
            <a:r>
              <a:rPr lang="es-PE" sz="2400" dirty="0">
                <a:latin typeface="Arial" pitchFamily="34" charset="0"/>
                <a:cs typeface="Arial" pitchFamily="34" charset="0"/>
              </a:rPr>
              <a:t>El trabajo teórico llevado a cabo entre los años 20 y 30 fue básicamente para lograr el entendimiento del fenómeno de estabilidad de sistemas de potencia. </a:t>
            </a:r>
          </a:p>
          <a:p>
            <a:pPr marL="0" indent="0">
              <a:buNone/>
            </a:pPr>
            <a:endParaRPr lang="es-PE" dirty="0"/>
          </a:p>
        </p:txBody>
      </p:sp>
    </p:spTree>
    <p:extLst>
      <p:ext uri="{BB962C8B-B14F-4D97-AF65-F5344CB8AC3E}">
        <p14:creationId xmlns:p14="http://schemas.microsoft.com/office/powerpoint/2010/main" val="4796635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4664"/>
            <a:ext cx="8712968" cy="6192688"/>
          </a:xfrm>
          <a:solidFill>
            <a:srgbClr val="00B0F0"/>
          </a:solidFill>
        </p:spPr>
        <p:txBody>
          <a:bodyPr>
            <a:normAutofit/>
          </a:bodyPr>
          <a:lstStyle/>
          <a:p>
            <a:pPr marL="0" indent="0" algn="just">
              <a:buNone/>
            </a:pPr>
            <a:endParaRPr lang="es-PE" sz="2400" dirty="0" smtClean="0">
              <a:latin typeface="Arial" pitchFamily="34" charset="0"/>
              <a:cs typeface="Arial" pitchFamily="34" charset="0"/>
            </a:endParaRPr>
          </a:p>
          <a:p>
            <a:pPr marL="0" indent="0" algn="just">
              <a:lnSpc>
                <a:spcPct val="150000"/>
              </a:lnSpc>
              <a:buNone/>
            </a:pPr>
            <a:r>
              <a:rPr lang="es-PE" sz="2400" dirty="0" smtClean="0">
                <a:latin typeface="Arial" pitchFamily="34" charset="0"/>
                <a:cs typeface="Arial" pitchFamily="34" charset="0"/>
              </a:rPr>
              <a:t>Los principales desarrollos y el conocimiento de la estabilidad de sistemas de potencia, en esos años fueron obtenidos mas como resultados del estudio de la transmisión en grandes distancias que como una extensión de la teoría de la maquina síncrona.</a:t>
            </a:r>
          </a:p>
          <a:p>
            <a:pPr marL="0" indent="0" algn="just">
              <a:lnSpc>
                <a:spcPct val="150000"/>
              </a:lnSpc>
              <a:buNone/>
            </a:pPr>
            <a:r>
              <a:rPr lang="es-PE" sz="2400" dirty="0" smtClean="0">
                <a:latin typeface="Arial" pitchFamily="34" charset="0"/>
                <a:cs typeface="Arial" pitchFamily="34" charset="0"/>
              </a:rPr>
              <a:t>La estabilidad de un sistema de potencia fue atribuida largamente a la no disponibilidad de adecuado torque sincronizante durante la perturbación. </a:t>
            </a:r>
            <a:endParaRPr lang="es-PE" sz="2400" dirty="0">
              <a:latin typeface="Arial" pitchFamily="34" charset="0"/>
              <a:cs typeface="Arial" pitchFamily="34" charset="0"/>
            </a:endParaRPr>
          </a:p>
        </p:txBody>
      </p:sp>
    </p:spTree>
    <p:extLst>
      <p:ext uri="{BB962C8B-B14F-4D97-AF65-F5344CB8AC3E}">
        <p14:creationId xmlns:p14="http://schemas.microsoft.com/office/powerpoint/2010/main" val="2666238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a:solidFill>
            <a:srgbClr val="00B0F0"/>
          </a:solidFill>
        </p:spPr>
        <p:txBody>
          <a:bodyPr>
            <a:normAutofit/>
          </a:bodyPr>
          <a:lstStyle/>
          <a:p>
            <a:pPr marL="0" indent="0" algn="just">
              <a:lnSpc>
                <a:spcPct val="150000"/>
              </a:lnSpc>
              <a:buNone/>
            </a:pPr>
            <a:endParaRPr lang="es-PE" sz="2400" dirty="0" smtClean="0">
              <a:latin typeface="Arial" pitchFamily="34" charset="0"/>
              <a:cs typeface="Arial" pitchFamily="34" charset="0"/>
            </a:endParaRPr>
          </a:p>
          <a:p>
            <a:pPr marL="0" indent="0" algn="just">
              <a:lnSpc>
                <a:spcPct val="150000"/>
              </a:lnSpc>
              <a:buNone/>
            </a:pPr>
            <a:r>
              <a:rPr lang="es-PE" sz="2400" dirty="0" smtClean="0">
                <a:latin typeface="Arial" pitchFamily="34" charset="0"/>
                <a:cs typeface="Arial" pitchFamily="34" charset="0"/>
              </a:rPr>
              <a:t>Basado </a:t>
            </a:r>
            <a:r>
              <a:rPr lang="es-PE" sz="2400" dirty="0">
                <a:latin typeface="Arial" pitchFamily="34" charset="0"/>
                <a:cs typeface="Arial" pitchFamily="34" charset="0"/>
              </a:rPr>
              <a:t>en la experiencia disponible en aquellos tiempos se tenia la sensación que si el sistema era estable en la primera oscilación, entonces lo seria en las subsecuentes oscilaciones. </a:t>
            </a:r>
          </a:p>
          <a:p>
            <a:pPr marL="0" indent="0" algn="just">
              <a:lnSpc>
                <a:spcPct val="150000"/>
              </a:lnSpc>
              <a:buNone/>
            </a:pPr>
            <a:r>
              <a:rPr lang="es-PE" sz="2400" dirty="0">
                <a:latin typeface="Arial" pitchFamily="34" charset="0"/>
                <a:cs typeface="Arial" pitchFamily="34" charset="0"/>
              </a:rPr>
              <a:t>Es así que el termino “estabilidad transitoria de primera oscilación” empezó a ser utilizado con frecuencia</a:t>
            </a:r>
            <a:r>
              <a:rPr lang="es-PE" sz="2400" dirty="0" smtClean="0">
                <a:solidFill>
                  <a:prstClr val="black"/>
                </a:solidFill>
                <a:latin typeface="Arial" pitchFamily="34" charset="0"/>
                <a:cs typeface="Arial" pitchFamily="34" charset="0"/>
              </a:rPr>
              <a:t>.</a:t>
            </a:r>
          </a:p>
          <a:p>
            <a:pPr marL="0" indent="0" algn="just">
              <a:lnSpc>
                <a:spcPct val="150000"/>
              </a:lnSpc>
              <a:buNone/>
            </a:pPr>
            <a:r>
              <a:rPr lang="es-PE" sz="2400" dirty="0">
                <a:solidFill>
                  <a:prstClr val="black"/>
                </a:solidFill>
                <a:latin typeface="Arial" pitchFamily="34" charset="0"/>
                <a:cs typeface="Arial" pitchFamily="34" charset="0"/>
              </a:rPr>
              <a:t>Los esfuerzos dirigidos a mejorar el torque </a:t>
            </a:r>
            <a:r>
              <a:rPr lang="es-PE" sz="2400" dirty="0" err="1">
                <a:solidFill>
                  <a:prstClr val="black"/>
                </a:solidFill>
                <a:latin typeface="Arial" pitchFamily="34" charset="0"/>
                <a:cs typeface="Arial" pitchFamily="34" charset="0"/>
              </a:rPr>
              <a:t>sincronizante</a:t>
            </a:r>
            <a:r>
              <a:rPr lang="es-PE" sz="2400" dirty="0">
                <a:solidFill>
                  <a:prstClr val="black"/>
                </a:solidFill>
                <a:latin typeface="Arial" pitchFamily="34" charset="0"/>
                <a:cs typeface="Arial" pitchFamily="34" charset="0"/>
              </a:rPr>
              <a:t> durante el periodo de falla, resultaron en el desarrollo de sistemas de excitación estáticos de acción rápida, </a:t>
            </a:r>
            <a:r>
              <a:rPr lang="es-PE" sz="2400" dirty="0" smtClean="0">
                <a:solidFill>
                  <a:prstClr val="black"/>
                </a:solidFill>
                <a:latin typeface="Arial" pitchFamily="34" charset="0"/>
                <a:cs typeface="Arial" pitchFamily="34" charset="0"/>
              </a:rPr>
              <a:t>con </a:t>
            </a:r>
            <a:r>
              <a:rPr lang="es-PE" sz="2400" dirty="0">
                <a:solidFill>
                  <a:prstClr val="black"/>
                </a:solidFill>
                <a:latin typeface="Arial" pitchFamily="34" charset="0"/>
                <a:cs typeface="Arial" pitchFamily="34" charset="0"/>
              </a:rPr>
              <a:t>altas ganancias y altos valores limites en la tensión de la excitatriz.</a:t>
            </a:r>
          </a:p>
          <a:p>
            <a:pPr marL="0" indent="0" algn="just">
              <a:lnSpc>
                <a:spcPct val="150000"/>
              </a:lnSpc>
              <a:buNone/>
            </a:pPr>
            <a:endParaRPr lang="es-PE" sz="2400" dirty="0">
              <a:solidFill>
                <a:prstClr val="black"/>
              </a:solidFill>
              <a:latin typeface="Arial" pitchFamily="34" charset="0"/>
              <a:cs typeface="Arial" pitchFamily="34" charset="0"/>
            </a:endParaRPr>
          </a:p>
          <a:p>
            <a:pPr algn="just">
              <a:lnSpc>
                <a:spcPct val="150000"/>
              </a:lnSpc>
            </a:pPr>
            <a:endParaRPr lang="es-PE" sz="2400" dirty="0"/>
          </a:p>
        </p:txBody>
      </p:sp>
    </p:spTree>
    <p:extLst>
      <p:ext uri="{BB962C8B-B14F-4D97-AF65-F5344CB8AC3E}">
        <p14:creationId xmlns:p14="http://schemas.microsoft.com/office/powerpoint/2010/main" val="12806332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8229600" cy="6048672"/>
          </a:xfrm>
          <a:solidFill>
            <a:srgbClr val="00B0F0"/>
          </a:solidFill>
        </p:spPr>
        <p:txBody>
          <a:bodyPr>
            <a:normAutofit lnSpcReduction="10000"/>
          </a:bodyPr>
          <a:lstStyle/>
          <a:p>
            <a:pPr marL="0" indent="0" algn="just">
              <a:buNone/>
            </a:pPr>
            <a:endParaRPr lang="es-PE" sz="2400" dirty="0">
              <a:solidFill>
                <a:prstClr val="black"/>
              </a:solidFill>
              <a:latin typeface="Arial" pitchFamily="34" charset="0"/>
              <a:cs typeface="Arial" pitchFamily="34" charset="0"/>
            </a:endParaRPr>
          </a:p>
          <a:p>
            <a:pPr marL="0" indent="0" algn="just">
              <a:lnSpc>
                <a:spcPct val="150000"/>
              </a:lnSpc>
              <a:buNone/>
            </a:pPr>
            <a:r>
              <a:rPr lang="es-PE" sz="2400" dirty="0" smtClean="0">
                <a:solidFill>
                  <a:prstClr val="black"/>
                </a:solidFill>
                <a:latin typeface="Arial" panose="020B0604020202020204" pitchFamily="34" charset="0"/>
                <a:cs typeface="Arial" pitchFamily="34" charset="0"/>
              </a:rPr>
              <a:t>Durante el proceso de entender el comportamiento transitorio de un sistema eléctrico de potencia equipado con controles de acción rápida, revelo que un sistema el cual es estable en la primera oscilación no necesariamente permanece estable en las subsecuentes oscilaciones.</a:t>
            </a:r>
          </a:p>
          <a:p>
            <a:pPr marL="0" indent="0" algn="just">
              <a:lnSpc>
                <a:spcPct val="150000"/>
              </a:lnSpc>
              <a:buNone/>
            </a:pPr>
            <a:r>
              <a:rPr lang="es-PE" sz="2400" dirty="0">
                <a:latin typeface="Arial" pitchFamily="34" charset="0"/>
                <a:cs typeface="Arial" pitchFamily="34" charset="0"/>
              </a:rPr>
              <a:t>Posteriormente se llego a la conclusión que aparte de los inadecuados torques </a:t>
            </a:r>
            <a:r>
              <a:rPr lang="es-PE" sz="2400" dirty="0" err="1">
                <a:latin typeface="Arial" pitchFamily="34" charset="0"/>
                <a:cs typeface="Arial" pitchFamily="34" charset="0"/>
              </a:rPr>
              <a:t>sincronizantes</a:t>
            </a:r>
            <a:r>
              <a:rPr lang="es-PE" sz="2400" dirty="0">
                <a:latin typeface="Arial" pitchFamily="34" charset="0"/>
                <a:cs typeface="Arial" pitchFamily="34" charset="0"/>
              </a:rPr>
              <a:t>, la inestabilidad podría producirse cuando el torque amortiguador durante el periodo post falla resultaba insuficiente o algunas veces negativo.</a:t>
            </a:r>
            <a:endParaRPr lang="es-PE" sz="2400" dirty="0"/>
          </a:p>
        </p:txBody>
      </p:sp>
    </p:spTree>
    <p:extLst>
      <p:ext uri="{BB962C8B-B14F-4D97-AF65-F5344CB8AC3E}">
        <p14:creationId xmlns:p14="http://schemas.microsoft.com/office/powerpoint/2010/main" val="1021776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60648"/>
            <a:ext cx="8568952" cy="6120680"/>
          </a:xfrm>
          <a:solidFill>
            <a:srgbClr val="00B0F0"/>
          </a:solidFill>
        </p:spPr>
        <p:txBody>
          <a:bodyPr>
            <a:normAutofit/>
          </a:bodyPr>
          <a:lstStyle/>
          <a:p>
            <a:pPr marL="0" indent="0" algn="just">
              <a:lnSpc>
                <a:spcPct val="150000"/>
              </a:lnSpc>
              <a:buNone/>
            </a:pPr>
            <a:r>
              <a:rPr lang="es-PE" sz="2400" dirty="0" smtClean="0">
                <a:latin typeface="Arial" pitchFamily="34" charset="0"/>
                <a:cs typeface="Arial" pitchFamily="34" charset="0"/>
              </a:rPr>
              <a:t>Las investigaciones para entender estos fenómenos y buscar la forma de anular los efectos del  torque amortiguador negativo o insuficiente, introducidos por los controladores de excitación de alta velocidad, el resultado fue el desarrollo e introducción de señales adicionales en el circuito del regulador de tensión, esto hizo posible la mejora sustancial del amortiguamiento al final del transitorio. Este hardware adicional en el sistema de excitación es popularmente conocido como "estabilizador de sistemas de potencia”  o “señales estabilizantes”</a:t>
            </a:r>
            <a:endParaRPr lang="es-PE" sz="2400" dirty="0">
              <a:latin typeface="Arial" pitchFamily="34" charset="0"/>
              <a:cs typeface="Arial" pitchFamily="34" charset="0"/>
            </a:endParaRPr>
          </a:p>
        </p:txBody>
      </p:sp>
    </p:spTree>
    <p:extLst>
      <p:ext uri="{BB962C8B-B14F-4D97-AF65-F5344CB8AC3E}">
        <p14:creationId xmlns:p14="http://schemas.microsoft.com/office/powerpoint/2010/main" val="4151721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442" y="26186"/>
            <a:ext cx="9144000" cy="6741368"/>
          </a:xfrm>
          <a:solidFill>
            <a:srgbClr val="00B0F0"/>
          </a:solidFill>
        </p:spPr>
        <p:txBody>
          <a:bodyPr>
            <a:noAutofit/>
          </a:bodyPr>
          <a:lstStyle/>
          <a:p>
            <a:pPr marL="0" indent="0" algn="just">
              <a:buNone/>
            </a:pPr>
            <a:r>
              <a:rPr lang="es-PE" b="1" dirty="0" smtClean="0">
                <a:solidFill>
                  <a:srgbClr val="FF0000"/>
                </a:solidFill>
                <a:latin typeface="Arial" pitchFamily="34" charset="0"/>
                <a:cs typeface="Arial" pitchFamily="34" charset="0"/>
              </a:rPr>
              <a:t>DEFINICIONES, CONCEPTOS FUNDAMENTALES Y TIPOS DE ESTABILIDAD</a:t>
            </a:r>
          </a:p>
          <a:p>
            <a:pPr marL="0" indent="0">
              <a:buNone/>
            </a:pPr>
            <a:endParaRPr lang="es-PE" sz="2400" b="1" dirty="0" smtClean="0">
              <a:solidFill>
                <a:srgbClr val="FF0000"/>
              </a:solidFill>
              <a:latin typeface="Arial" pitchFamily="34" charset="0"/>
              <a:cs typeface="Arial" pitchFamily="34" charset="0"/>
            </a:endParaRPr>
          </a:p>
          <a:p>
            <a:pPr marL="0" indent="0">
              <a:buNone/>
            </a:pPr>
            <a:r>
              <a:rPr lang="es-PE" sz="2400" b="1" u="sng" dirty="0" smtClean="0">
                <a:solidFill>
                  <a:srgbClr val="FF0000"/>
                </a:solidFill>
                <a:latin typeface="Arial" pitchFamily="34" charset="0"/>
                <a:cs typeface="Arial" pitchFamily="34" charset="0"/>
              </a:rPr>
              <a:t>DEFINICIONES</a:t>
            </a:r>
            <a:r>
              <a:rPr lang="es-PE" sz="2400" dirty="0" smtClean="0">
                <a:solidFill>
                  <a:srgbClr val="FF0000"/>
                </a:solidFill>
                <a:latin typeface="Arial" pitchFamily="34" charset="0"/>
                <a:cs typeface="Arial" pitchFamily="34" charset="0"/>
              </a:rPr>
              <a:t>.- </a:t>
            </a:r>
          </a:p>
          <a:p>
            <a:pPr marL="0" indent="0">
              <a:buNone/>
            </a:pPr>
            <a:endParaRPr lang="es-PE" sz="2400" dirty="0" smtClean="0">
              <a:solidFill>
                <a:srgbClr val="FF0000"/>
              </a:solidFill>
              <a:latin typeface="Arial" pitchFamily="34" charset="0"/>
              <a:cs typeface="Arial" pitchFamily="34" charset="0"/>
            </a:endParaRPr>
          </a:p>
          <a:p>
            <a:pPr marL="0" indent="0" algn="just">
              <a:lnSpc>
                <a:spcPct val="150000"/>
              </a:lnSpc>
              <a:buNone/>
            </a:pPr>
            <a:r>
              <a:rPr lang="es-PE" sz="2400" b="1" dirty="0" smtClean="0">
                <a:solidFill>
                  <a:srgbClr val="FF0000"/>
                </a:solidFill>
                <a:latin typeface="Arial" pitchFamily="34" charset="0"/>
                <a:cs typeface="Arial" pitchFamily="34" charset="0"/>
              </a:rPr>
              <a:t>SISTEMA ELECTRICO DE POTENCIA.-</a:t>
            </a:r>
            <a:r>
              <a:rPr lang="es-PE" sz="2400" dirty="0" smtClean="0">
                <a:solidFill>
                  <a:srgbClr val="FF0000"/>
                </a:solidFill>
                <a:latin typeface="Arial" pitchFamily="34" charset="0"/>
                <a:cs typeface="Arial" pitchFamily="34" charset="0"/>
              </a:rPr>
              <a:t> </a:t>
            </a:r>
            <a:r>
              <a:rPr lang="es-PE" sz="2400" dirty="0" smtClean="0">
                <a:latin typeface="Arial" pitchFamily="34" charset="0"/>
                <a:cs typeface="Arial" pitchFamily="34" charset="0"/>
              </a:rPr>
              <a:t>Es el conjunto de unidades de generación, transformadores, líneas de transmisión, equipos de compensación reactiva, equipos de protección y maniobra, </a:t>
            </a:r>
            <a:r>
              <a:rPr lang="es-PE" sz="2400" dirty="0" err="1" smtClean="0">
                <a:latin typeface="Arial" pitchFamily="34" charset="0"/>
                <a:cs typeface="Arial" pitchFamily="34" charset="0"/>
              </a:rPr>
              <a:t>etc</a:t>
            </a:r>
            <a:r>
              <a:rPr lang="es-PE" sz="2400" dirty="0" smtClean="0">
                <a:latin typeface="Arial" pitchFamily="34" charset="0"/>
                <a:cs typeface="Arial" pitchFamily="34" charset="0"/>
              </a:rPr>
              <a:t>,</a:t>
            </a:r>
          </a:p>
          <a:p>
            <a:pPr marL="0" indent="0">
              <a:lnSpc>
                <a:spcPct val="150000"/>
              </a:lnSpc>
              <a:buNone/>
            </a:pPr>
            <a:endParaRPr lang="es-PE" sz="2400" b="1" dirty="0">
              <a:latin typeface="Arial" pitchFamily="34" charset="0"/>
              <a:cs typeface="Arial" pitchFamily="34" charset="0"/>
            </a:endParaRPr>
          </a:p>
          <a:p>
            <a:pPr marL="0" indent="0">
              <a:buNone/>
            </a:pPr>
            <a:endParaRPr lang="es-PE" sz="2400" b="1" dirty="0">
              <a:latin typeface="Arial" pitchFamily="34" charset="0"/>
              <a:cs typeface="Arial" pitchFamily="34" charset="0"/>
            </a:endParaRPr>
          </a:p>
        </p:txBody>
      </p:sp>
    </p:spTree>
    <p:extLst>
      <p:ext uri="{BB962C8B-B14F-4D97-AF65-F5344CB8AC3E}">
        <p14:creationId xmlns:p14="http://schemas.microsoft.com/office/powerpoint/2010/main" val="3066311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a:solidFill>
            <a:srgbClr val="00B0F0"/>
          </a:solidFill>
        </p:spPr>
        <p:txBody>
          <a:bodyPr>
            <a:normAutofit/>
          </a:bodyPr>
          <a:lstStyle/>
          <a:p>
            <a:pPr marL="0" indent="0" algn="just">
              <a:lnSpc>
                <a:spcPct val="150000"/>
              </a:lnSpc>
              <a:buNone/>
            </a:pPr>
            <a:r>
              <a:rPr lang="es-PE" sz="2400" b="1" dirty="0">
                <a:solidFill>
                  <a:srgbClr val="FF0000"/>
                </a:solidFill>
                <a:latin typeface="Arial" pitchFamily="34" charset="0"/>
                <a:cs typeface="Arial" pitchFamily="34" charset="0"/>
              </a:rPr>
              <a:t>PUNTO DE OPERACIÓN, EN ESTADO ESTACIONARIO DE UN SEP.- </a:t>
            </a:r>
            <a:r>
              <a:rPr lang="es-PE" sz="2400" dirty="0">
                <a:latin typeface="Arial" pitchFamily="34" charset="0"/>
                <a:cs typeface="Arial" pitchFamily="34" charset="0"/>
              </a:rPr>
              <a:t>Es una condición de operación en la cual todas las magnitudes que caracterizan al sistema pueden ser consideradas constantes para propósitos de análisis</a:t>
            </a:r>
            <a:r>
              <a:rPr lang="es-PE" sz="2400" b="1" dirty="0" smtClean="0">
                <a:latin typeface="Arial" pitchFamily="34" charset="0"/>
                <a:cs typeface="Arial" pitchFamily="34" charset="0"/>
              </a:rPr>
              <a:t>.</a:t>
            </a:r>
          </a:p>
          <a:p>
            <a:pPr marL="0" indent="0" algn="just">
              <a:lnSpc>
                <a:spcPct val="150000"/>
              </a:lnSpc>
              <a:buNone/>
            </a:pPr>
            <a:endParaRPr lang="es-PE" sz="2400" b="1" dirty="0" smtClean="0">
              <a:latin typeface="Arial" pitchFamily="34" charset="0"/>
              <a:cs typeface="Arial" pitchFamily="34" charset="0"/>
            </a:endParaRPr>
          </a:p>
          <a:p>
            <a:pPr marL="0" lvl="0" indent="0" algn="just">
              <a:lnSpc>
                <a:spcPct val="150000"/>
              </a:lnSpc>
              <a:buNone/>
            </a:pPr>
            <a:r>
              <a:rPr lang="es-PE" sz="2400" b="1" dirty="0">
                <a:solidFill>
                  <a:srgbClr val="FF0000"/>
                </a:solidFill>
                <a:latin typeface="Arial" pitchFamily="34" charset="0"/>
                <a:cs typeface="Arial" pitchFamily="34" charset="0"/>
              </a:rPr>
              <a:t>OPERACIÓN SINCRONA.- </a:t>
            </a:r>
            <a:r>
              <a:rPr lang="es-PE" sz="2400" dirty="0">
                <a:solidFill>
                  <a:prstClr val="black"/>
                </a:solidFill>
                <a:latin typeface="Arial" pitchFamily="34" charset="0"/>
                <a:cs typeface="Arial" pitchFamily="34" charset="0"/>
              </a:rPr>
              <a:t>Una máquina está en operación síncrona con la red </a:t>
            </a:r>
            <a:r>
              <a:rPr lang="es-PE" sz="2400" dirty="0" err="1">
                <a:solidFill>
                  <a:prstClr val="black"/>
                </a:solidFill>
                <a:latin typeface="Arial" pitchFamily="34" charset="0"/>
                <a:cs typeface="Arial" pitchFamily="34" charset="0"/>
              </a:rPr>
              <a:t>ó</a:t>
            </a:r>
            <a:r>
              <a:rPr lang="es-PE" sz="2400" dirty="0">
                <a:solidFill>
                  <a:prstClr val="black"/>
                </a:solidFill>
                <a:latin typeface="Arial" pitchFamily="34" charset="0"/>
                <a:cs typeface="Arial" pitchFamily="34" charset="0"/>
              </a:rPr>
              <a:t> con otra máquina síncrona a la cual está conectada, si su velocidad angular eléctrica promedio es igual a la frecuencia angular eléctrica de la tensión de la red </a:t>
            </a:r>
            <a:r>
              <a:rPr lang="es-PE" sz="2400" dirty="0" err="1">
                <a:solidFill>
                  <a:prstClr val="black"/>
                </a:solidFill>
                <a:latin typeface="Arial" pitchFamily="34" charset="0"/>
                <a:cs typeface="Arial" pitchFamily="34" charset="0"/>
              </a:rPr>
              <a:t>ó</a:t>
            </a:r>
            <a:r>
              <a:rPr lang="es-PE" sz="2400" dirty="0">
                <a:solidFill>
                  <a:prstClr val="black"/>
                </a:solidFill>
                <a:latin typeface="Arial" pitchFamily="34" charset="0"/>
                <a:cs typeface="Arial" pitchFamily="34" charset="0"/>
              </a:rPr>
              <a:t> a la velocidad angular eléctrica de la otra máquina</a:t>
            </a:r>
          </a:p>
          <a:p>
            <a:pPr marL="0" indent="0" algn="just">
              <a:buNone/>
            </a:pPr>
            <a:endParaRPr lang="es-PE" b="1" dirty="0">
              <a:latin typeface="Arial" pitchFamily="34" charset="0"/>
              <a:cs typeface="Arial" pitchFamily="34" charset="0"/>
            </a:endParaRPr>
          </a:p>
          <a:p>
            <a:pPr marL="0" indent="0">
              <a:buNone/>
            </a:pPr>
            <a:endParaRPr lang="es-PE" b="1" dirty="0">
              <a:latin typeface="Arial" pitchFamily="34" charset="0"/>
              <a:cs typeface="Arial" pitchFamily="34" charset="0"/>
            </a:endParaRPr>
          </a:p>
          <a:p>
            <a:endParaRPr lang="es-PE" dirty="0"/>
          </a:p>
        </p:txBody>
      </p:sp>
    </p:spTree>
    <p:extLst>
      <p:ext uri="{BB962C8B-B14F-4D97-AF65-F5344CB8AC3E}">
        <p14:creationId xmlns:p14="http://schemas.microsoft.com/office/powerpoint/2010/main" val="2536769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858000"/>
          </a:xfrm>
          <a:solidFill>
            <a:srgbClr val="00B0F0"/>
          </a:solidFill>
        </p:spPr>
        <p:txBody>
          <a:bodyPr>
            <a:normAutofit/>
          </a:bodyPr>
          <a:lstStyle/>
          <a:p>
            <a:pPr marL="0" lvl="0" indent="0" algn="just">
              <a:lnSpc>
                <a:spcPct val="150000"/>
              </a:lnSpc>
              <a:buNone/>
            </a:pPr>
            <a:r>
              <a:rPr lang="es-PE" sz="2400" b="1" dirty="0" smtClean="0">
                <a:solidFill>
                  <a:srgbClr val="FF0000"/>
                </a:solidFill>
                <a:latin typeface="Arial" pitchFamily="34" charset="0"/>
                <a:cs typeface="Arial" pitchFamily="34" charset="0"/>
              </a:rPr>
              <a:t>PERTURBACION.- </a:t>
            </a:r>
            <a:r>
              <a:rPr lang="es-PE" sz="2400" dirty="0" smtClean="0">
                <a:solidFill>
                  <a:prstClr val="black"/>
                </a:solidFill>
                <a:latin typeface="Arial" pitchFamily="34" charset="0"/>
                <a:cs typeface="Arial" pitchFamily="34" charset="0"/>
              </a:rPr>
              <a:t>Una perturbación en un </a:t>
            </a:r>
            <a:r>
              <a:rPr lang="es-PE" sz="2400" dirty="0" err="1" smtClean="0">
                <a:solidFill>
                  <a:prstClr val="black"/>
                </a:solidFill>
                <a:latin typeface="Arial" pitchFamily="34" charset="0"/>
                <a:cs typeface="Arial" pitchFamily="34" charset="0"/>
              </a:rPr>
              <a:t>sep</a:t>
            </a:r>
            <a:r>
              <a:rPr lang="es-PE" sz="2400" dirty="0" smtClean="0">
                <a:solidFill>
                  <a:prstClr val="black"/>
                </a:solidFill>
                <a:latin typeface="Arial" pitchFamily="34" charset="0"/>
                <a:cs typeface="Arial" pitchFamily="34" charset="0"/>
              </a:rPr>
              <a:t> es un cambio o secuencia de cambios en uno ó más parámetros del sistema</a:t>
            </a:r>
          </a:p>
          <a:p>
            <a:pPr marL="0" lvl="0" indent="0" algn="just">
              <a:lnSpc>
                <a:spcPct val="150000"/>
              </a:lnSpc>
              <a:buNone/>
            </a:pPr>
            <a:endParaRPr lang="es-PE" sz="2400" b="1" dirty="0">
              <a:solidFill>
                <a:prstClr val="black"/>
              </a:solidFill>
              <a:latin typeface="Arial" pitchFamily="34" charset="0"/>
              <a:cs typeface="Arial" pitchFamily="34" charset="0"/>
            </a:endParaRPr>
          </a:p>
          <a:p>
            <a:pPr marL="0" lvl="0" indent="0" algn="just">
              <a:lnSpc>
                <a:spcPct val="150000"/>
              </a:lnSpc>
              <a:buNone/>
            </a:pPr>
            <a:r>
              <a:rPr lang="es-PE" sz="2400" b="1" dirty="0">
                <a:solidFill>
                  <a:srgbClr val="FF0000"/>
                </a:solidFill>
                <a:latin typeface="Arial" pitchFamily="34" charset="0"/>
                <a:cs typeface="Arial" pitchFamily="34" charset="0"/>
              </a:rPr>
              <a:t>a.- Pequeñas perturbaciones</a:t>
            </a:r>
            <a:r>
              <a:rPr lang="es-PE" sz="2400" b="1" dirty="0" smtClean="0">
                <a:solidFill>
                  <a:srgbClr val="FF0000"/>
                </a:solidFill>
                <a:latin typeface="Arial" pitchFamily="34" charset="0"/>
                <a:cs typeface="Arial" pitchFamily="34" charset="0"/>
              </a:rPr>
              <a:t>.- </a:t>
            </a:r>
            <a:r>
              <a:rPr lang="es-PE" sz="2400" dirty="0" smtClean="0">
                <a:solidFill>
                  <a:prstClr val="black"/>
                </a:solidFill>
                <a:latin typeface="Arial" pitchFamily="34" charset="0"/>
                <a:cs typeface="Arial" pitchFamily="34" charset="0"/>
              </a:rPr>
              <a:t>Son eventos de pequeña magnitud que pueden considerarse como normales dentro de la operación de estado estacionario del sistema. Estos tipos de eventos es posible </a:t>
            </a:r>
            <a:r>
              <a:rPr lang="es-PE" sz="2400" dirty="0" err="1" smtClean="0">
                <a:solidFill>
                  <a:prstClr val="black"/>
                </a:solidFill>
                <a:latin typeface="Arial" pitchFamily="34" charset="0"/>
                <a:cs typeface="Arial" pitchFamily="34" charset="0"/>
              </a:rPr>
              <a:t>linealizar</a:t>
            </a:r>
            <a:r>
              <a:rPr lang="es-PE" sz="2400" dirty="0" smtClean="0">
                <a:solidFill>
                  <a:prstClr val="black"/>
                </a:solidFill>
                <a:latin typeface="Arial" pitchFamily="34" charset="0"/>
                <a:cs typeface="Arial" pitchFamily="34" charset="0"/>
              </a:rPr>
              <a:t> las ecuaciones diferenciales que describen la dinámica del sistema de potencia para propósitos de análisis. </a:t>
            </a:r>
            <a:r>
              <a:rPr lang="es-PE" sz="2400" dirty="0" err="1" smtClean="0">
                <a:solidFill>
                  <a:prstClr val="black"/>
                </a:solidFill>
                <a:latin typeface="Arial" pitchFamily="34" charset="0"/>
                <a:cs typeface="Arial" pitchFamily="34" charset="0"/>
              </a:rPr>
              <a:t>ejm</a:t>
            </a:r>
            <a:r>
              <a:rPr lang="es-PE" sz="2400" dirty="0" smtClean="0">
                <a:solidFill>
                  <a:prstClr val="black"/>
                </a:solidFill>
                <a:latin typeface="Arial" pitchFamily="34" charset="0"/>
                <a:cs typeface="Arial" pitchFamily="34" charset="0"/>
              </a:rPr>
              <a:t>: pequeños cambios de carga, cambio en la ganancia del regulador automático de voltaje(AVR) del sistema de excitación del generador.</a:t>
            </a:r>
            <a:endParaRPr lang="es-PE" sz="2400" b="1" dirty="0">
              <a:solidFill>
                <a:prstClr val="black"/>
              </a:solidFill>
              <a:latin typeface="Arial" pitchFamily="34" charset="0"/>
              <a:cs typeface="Arial" pitchFamily="34" charset="0"/>
            </a:endParaRPr>
          </a:p>
          <a:p>
            <a:pPr marL="0" lvl="0" indent="0">
              <a:lnSpc>
                <a:spcPct val="150000"/>
              </a:lnSpc>
              <a:buNone/>
            </a:pPr>
            <a:endParaRPr lang="es-PE" sz="2400" b="1" dirty="0">
              <a:solidFill>
                <a:prstClr val="black"/>
              </a:solidFill>
              <a:latin typeface="Arial" pitchFamily="34" charset="0"/>
              <a:cs typeface="Arial" pitchFamily="34" charset="0"/>
            </a:endParaRPr>
          </a:p>
          <a:p>
            <a:endParaRPr lang="es-PE" dirty="0"/>
          </a:p>
        </p:txBody>
      </p:sp>
    </p:spTree>
    <p:extLst>
      <p:ext uri="{BB962C8B-B14F-4D97-AF65-F5344CB8AC3E}">
        <p14:creationId xmlns:p14="http://schemas.microsoft.com/office/powerpoint/2010/main" val="1865648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a:solidFill>
            <a:srgbClr val="00B0F0"/>
          </a:solidFill>
        </p:spPr>
        <p:txBody>
          <a:bodyPr/>
          <a:lstStyle/>
          <a:p>
            <a:pPr marL="0" lvl="0" indent="0">
              <a:buNone/>
            </a:pPr>
            <a:endParaRPr lang="es-PE" b="1" dirty="0" smtClean="0">
              <a:solidFill>
                <a:srgbClr val="FF0000"/>
              </a:solidFill>
              <a:latin typeface="Arial" pitchFamily="34" charset="0"/>
              <a:cs typeface="Arial" pitchFamily="34" charset="0"/>
            </a:endParaRPr>
          </a:p>
          <a:p>
            <a:pPr marL="0" lvl="0" indent="0" algn="just">
              <a:lnSpc>
                <a:spcPct val="150000"/>
              </a:lnSpc>
              <a:buNone/>
            </a:pPr>
            <a:r>
              <a:rPr lang="es-PE" sz="2400" b="1" dirty="0" smtClean="0">
                <a:solidFill>
                  <a:srgbClr val="FF0000"/>
                </a:solidFill>
                <a:latin typeface="Arial" pitchFamily="34" charset="0"/>
                <a:cs typeface="Arial" pitchFamily="34" charset="0"/>
              </a:rPr>
              <a:t>b</a:t>
            </a:r>
            <a:r>
              <a:rPr lang="es-PE" sz="2400" b="1" dirty="0">
                <a:solidFill>
                  <a:srgbClr val="FF0000"/>
                </a:solidFill>
                <a:latin typeface="Arial" pitchFamily="34" charset="0"/>
                <a:cs typeface="Arial" pitchFamily="34" charset="0"/>
              </a:rPr>
              <a:t>.- Grandes Perturbaciones.- </a:t>
            </a:r>
            <a:r>
              <a:rPr lang="es-PE" sz="2400" dirty="0">
                <a:solidFill>
                  <a:prstClr val="black"/>
                </a:solidFill>
                <a:latin typeface="Arial" pitchFamily="34" charset="0"/>
                <a:cs typeface="Arial" pitchFamily="34" charset="0"/>
              </a:rPr>
              <a:t>Son eventos de gran magnitud, como por ejemplo cortocircuitos, salida intempestiva de una línea </a:t>
            </a:r>
            <a:r>
              <a:rPr lang="es-PE" sz="2400" dirty="0" err="1">
                <a:solidFill>
                  <a:prstClr val="black"/>
                </a:solidFill>
                <a:latin typeface="Arial" pitchFamily="34" charset="0"/>
                <a:cs typeface="Arial" pitchFamily="34" charset="0"/>
              </a:rPr>
              <a:t>ó</a:t>
            </a:r>
            <a:r>
              <a:rPr lang="es-PE" sz="2400" dirty="0">
                <a:solidFill>
                  <a:prstClr val="black"/>
                </a:solidFill>
                <a:latin typeface="Arial" pitchFamily="34" charset="0"/>
                <a:cs typeface="Arial" pitchFamily="34" charset="0"/>
              </a:rPr>
              <a:t> transformador, pérdida del campo de un generador de una central, pérdida de un grupo de generación, pérdida de un bloque importante de carga</a:t>
            </a:r>
            <a:r>
              <a:rPr lang="es-PE" sz="2400" dirty="0" smtClean="0">
                <a:solidFill>
                  <a:prstClr val="black"/>
                </a:solidFill>
                <a:latin typeface="Arial" pitchFamily="34" charset="0"/>
                <a:cs typeface="Arial" pitchFamily="34" charset="0"/>
              </a:rPr>
              <a:t>, etc</a:t>
            </a:r>
            <a:r>
              <a:rPr lang="es-PE" sz="2400" dirty="0">
                <a:solidFill>
                  <a:prstClr val="black"/>
                </a:solidFill>
                <a:latin typeface="Arial" pitchFamily="34" charset="0"/>
                <a:cs typeface="Arial" pitchFamily="34" charset="0"/>
              </a:rPr>
              <a:t>.</a:t>
            </a:r>
            <a:endParaRPr lang="es-PE" sz="2400" b="1" dirty="0">
              <a:solidFill>
                <a:prstClr val="black"/>
              </a:solidFill>
              <a:latin typeface="Arial" pitchFamily="34" charset="0"/>
              <a:cs typeface="Arial" pitchFamily="34" charset="0"/>
            </a:endParaRPr>
          </a:p>
          <a:p>
            <a:pPr marL="0" lvl="0" indent="0" algn="just">
              <a:lnSpc>
                <a:spcPct val="150000"/>
              </a:lnSpc>
              <a:buNone/>
            </a:pPr>
            <a:r>
              <a:rPr lang="es-PE" sz="2400" dirty="0">
                <a:solidFill>
                  <a:prstClr val="black"/>
                </a:solidFill>
                <a:latin typeface="Arial" pitchFamily="34" charset="0"/>
                <a:cs typeface="Arial" pitchFamily="34" charset="0"/>
              </a:rPr>
              <a:t>Son eventos para los cuales las ecuaciones diferenciales que describen al </a:t>
            </a:r>
            <a:r>
              <a:rPr lang="es-PE" sz="2400" dirty="0" err="1">
                <a:solidFill>
                  <a:prstClr val="black"/>
                </a:solidFill>
                <a:latin typeface="Arial" pitchFamily="34" charset="0"/>
                <a:cs typeface="Arial" pitchFamily="34" charset="0"/>
              </a:rPr>
              <a:t>sep</a:t>
            </a:r>
            <a:r>
              <a:rPr lang="es-PE" sz="2400" dirty="0">
                <a:solidFill>
                  <a:prstClr val="black"/>
                </a:solidFill>
                <a:latin typeface="Arial" pitchFamily="34" charset="0"/>
                <a:cs typeface="Arial" pitchFamily="34" charset="0"/>
              </a:rPr>
              <a:t> no pueden ser </a:t>
            </a:r>
            <a:r>
              <a:rPr lang="es-PE" sz="2400" dirty="0" err="1">
                <a:solidFill>
                  <a:prstClr val="black"/>
                </a:solidFill>
                <a:latin typeface="Arial" pitchFamily="34" charset="0"/>
                <a:cs typeface="Arial" pitchFamily="34" charset="0"/>
              </a:rPr>
              <a:t>linealizados</a:t>
            </a:r>
            <a:r>
              <a:rPr lang="es-PE" sz="2400" dirty="0">
                <a:solidFill>
                  <a:prstClr val="black"/>
                </a:solidFill>
                <a:latin typeface="Arial" pitchFamily="34" charset="0"/>
                <a:cs typeface="Arial" pitchFamily="34" charset="0"/>
              </a:rPr>
              <a:t> para propósitos de análisis</a:t>
            </a:r>
          </a:p>
          <a:p>
            <a:pPr marL="0" lvl="0" indent="0" algn="just">
              <a:buNone/>
            </a:pPr>
            <a:endParaRPr lang="es-PE" dirty="0">
              <a:solidFill>
                <a:prstClr val="black"/>
              </a:solidFill>
              <a:latin typeface="Arial" pitchFamily="34" charset="0"/>
              <a:cs typeface="Arial" pitchFamily="34" charset="0"/>
            </a:endParaRPr>
          </a:p>
          <a:p>
            <a:pPr marL="0" indent="0">
              <a:buNone/>
            </a:pPr>
            <a:endParaRPr lang="es-PE" dirty="0"/>
          </a:p>
        </p:txBody>
      </p:sp>
    </p:spTree>
    <p:extLst>
      <p:ext uri="{BB962C8B-B14F-4D97-AF65-F5344CB8AC3E}">
        <p14:creationId xmlns:p14="http://schemas.microsoft.com/office/powerpoint/2010/main" val="1923247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741368"/>
          </a:xfrm>
          <a:solidFill>
            <a:srgbClr val="00B0F0"/>
          </a:solidFill>
        </p:spPr>
        <p:txBody>
          <a:bodyPr>
            <a:normAutofit/>
          </a:bodyPr>
          <a:lstStyle/>
          <a:p>
            <a:pPr marL="0" lvl="0" indent="0">
              <a:lnSpc>
                <a:spcPct val="150000"/>
              </a:lnSpc>
              <a:buNone/>
            </a:pPr>
            <a:r>
              <a:rPr lang="es-PE" sz="2400" b="1" dirty="0" smtClean="0">
                <a:solidFill>
                  <a:srgbClr val="FF0000"/>
                </a:solidFill>
                <a:latin typeface="Arial" pitchFamily="34" charset="0"/>
                <a:cs typeface="Arial" pitchFamily="34" charset="0"/>
              </a:rPr>
              <a:t>EL </a:t>
            </a:r>
            <a:r>
              <a:rPr lang="es-PE" sz="2400" b="1" dirty="0">
                <a:solidFill>
                  <a:srgbClr val="FF0000"/>
                </a:solidFill>
                <a:latin typeface="Arial" pitchFamily="34" charset="0"/>
                <a:cs typeface="Arial" pitchFamily="34" charset="0"/>
              </a:rPr>
              <a:t>PROBLEMA DE </a:t>
            </a:r>
            <a:r>
              <a:rPr lang="es-PE" sz="2400" b="1" dirty="0" smtClean="0">
                <a:solidFill>
                  <a:srgbClr val="FF0000"/>
                </a:solidFill>
                <a:latin typeface="Arial" pitchFamily="34" charset="0"/>
                <a:cs typeface="Arial" pitchFamily="34" charset="0"/>
              </a:rPr>
              <a:t>ESTABILIDAD</a:t>
            </a:r>
          </a:p>
          <a:p>
            <a:pPr marL="0" lvl="0" indent="0">
              <a:lnSpc>
                <a:spcPct val="150000"/>
              </a:lnSpc>
              <a:buNone/>
            </a:pPr>
            <a:endParaRPr lang="es-PE" sz="2400" b="1" dirty="0" smtClean="0">
              <a:solidFill>
                <a:srgbClr val="FF0000"/>
              </a:solidFill>
              <a:latin typeface="Arial" pitchFamily="34" charset="0"/>
              <a:cs typeface="Arial" pitchFamily="34" charset="0"/>
            </a:endParaRPr>
          </a:p>
          <a:p>
            <a:pPr marL="0" lvl="0" indent="0" algn="just">
              <a:lnSpc>
                <a:spcPct val="150000"/>
              </a:lnSpc>
              <a:buNone/>
            </a:pPr>
            <a:r>
              <a:rPr lang="es-PE" sz="2400" b="1" dirty="0" smtClean="0">
                <a:latin typeface="Arial" pitchFamily="34" charset="0"/>
                <a:cs typeface="Arial" pitchFamily="34" charset="0"/>
              </a:rPr>
              <a:t>El problema de estabilidad está concernido con el comportamiento de las máquinas síncronas </a:t>
            </a:r>
            <a:r>
              <a:rPr lang="es-PE" sz="2400" b="1" dirty="0" err="1" smtClean="0">
                <a:latin typeface="Arial" pitchFamily="34" charset="0"/>
                <a:cs typeface="Arial" pitchFamily="34" charset="0"/>
              </a:rPr>
              <a:t>despúes</a:t>
            </a:r>
            <a:r>
              <a:rPr lang="es-PE" sz="2400" b="1" dirty="0" smtClean="0">
                <a:latin typeface="Arial" pitchFamily="34" charset="0"/>
                <a:cs typeface="Arial" pitchFamily="34" charset="0"/>
              </a:rPr>
              <a:t> de haber sido perturbadas.</a:t>
            </a:r>
          </a:p>
          <a:p>
            <a:pPr marL="0" lvl="0" indent="0" algn="just">
              <a:lnSpc>
                <a:spcPct val="150000"/>
              </a:lnSpc>
              <a:buNone/>
            </a:pPr>
            <a:r>
              <a:rPr lang="es-PE" sz="2400" b="1" dirty="0" smtClean="0">
                <a:latin typeface="Arial" pitchFamily="34" charset="0"/>
                <a:cs typeface="Arial" pitchFamily="34" charset="0"/>
              </a:rPr>
              <a:t>Si la perturbación no involucra cualquier cambio neto en la potencia, las máquinas deben de retornar a su estado original. Si existe un desbalance entre la potencia suministrada y la carga, creado por un cambio en la carga, en generación, o en las condiciones de la red; un nuevo estado de operación es necesario. </a:t>
            </a:r>
            <a:endParaRPr lang="es-PE" dirty="0"/>
          </a:p>
        </p:txBody>
      </p:sp>
    </p:spTree>
    <p:extLst>
      <p:ext uri="{BB962C8B-B14F-4D97-AF65-F5344CB8AC3E}">
        <p14:creationId xmlns:p14="http://schemas.microsoft.com/office/powerpoint/2010/main" val="41572062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a:solidFill>
            <a:srgbClr val="00B0F0"/>
          </a:solidFill>
        </p:spPr>
        <p:txBody>
          <a:bodyPr>
            <a:normAutofit/>
          </a:bodyPr>
          <a:lstStyle/>
          <a:p>
            <a:pPr marL="0" lvl="0" indent="0" algn="just">
              <a:lnSpc>
                <a:spcPct val="150000"/>
              </a:lnSpc>
              <a:buNone/>
            </a:pPr>
            <a:endParaRPr lang="es-PE" sz="2400" dirty="0" smtClean="0">
              <a:latin typeface="Arial" pitchFamily="34" charset="0"/>
              <a:cs typeface="Arial" pitchFamily="34" charset="0"/>
            </a:endParaRPr>
          </a:p>
          <a:p>
            <a:pPr marL="0" lvl="0" indent="0" algn="just">
              <a:lnSpc>
                <a:spcPct val="150000"/>
              </a:lnSpc>
              <a:buNone/>
            </a:pPr>
            <a:r>
              <a:rPr lang="es-PE" sz="2400" dirty="0" smtClean="0">
                <a:latin typeface="Arial" pitchFamily="34" charset="0"/>
                <a:cs typeface="Arial" pitchFamily="34" charset="0"/>
              </a:rPr>
              <a:t>En </a:t>
            </a:r>
            <a:r>
              <a:rPr lang="es-PE" sz="2400" dirty="0">
                <a:latin typeface="Arial" pitchFamily="34" charset="0"/>
                <a:cs typeface="Arial" pitchFamily="34" charset="0"/>
              </a:rPr>
              <a:t>cualquier caso todas las máquinas síncronas interconectadas deben de permanecer en sincronismo si el sistema es estable; todas ellas deben de permanecer operando en paralelo y a la misma velocidad</a:t>
            </a:r>
            <a:r>
              <a:rPr lang="es-PE" sz="2400" dirty="0" smtClean="0">
                <a:latin typeface="Arial" pitchFamily="34" charset="0"/>
                <a:cs typeface="Arial" pitchFamily="34" charset="0"/>
              </a:rPr>
              <a:t>.</a:t>
            </a:r>
          </a:p>
          <a:p>
            <a:pPr marL="0" lvl="0" indent="0" algn="just">
              <a:lnSpc>
                <a:spcPct val="150000"/>
              </a:lnSpc>
              <a:buNone/>
            </a:pPr>
            <a:r>
              <a:rPr lang="es-PE" sz="2400" dirty="0">
                <a:latin typeface="Arial" panose="020B0604020202020204" pitchFamily="34" charset="0"/>
                <a:cs typeface="Arial" panose="020B0604020202020204" pitchFamily="34" charset="0"/>
              </a:rPr>
              <a:t>Mantener en sincronismo éstos sistemas ante cambios repentinos </a:t>
            </a:r>
            <a:r>
              <a:rPr lang="es-PE" sz="2400" dirty="0" err="1">
                <a:latin typeface="Arial" panose="020B0604020202020204" pitchFamily="34" charset="0"/>
                <a:cs typeface="Arial" panose="020B0604020202020204" pitchFamily="34" charset="0"/>
              </a:rPr>
              <a:t>ó</a:t>
            </a:r>
            <a:r>
              <a:rPr lang="es-PE" sz="2400" dirty="0">
                <a:latin typeface="Arial" panose="020B0604020202020204" pitchFamily="34" charset="0"/>
                <a:cs typeface="Arial" panose="020B0604020202020204" pitchFamily="34" charset="0"/>
              </a:rPr>
              <a:t> bruscos en la carga </a:t>
            </a:r>
            <a:r>
              <a:rPr lang="es-PE" sz="2400" dirty="0" err="1">
                <a:latin typeface="Arial" panose="020B0604020202020204" pitchFamily="34" charset="0"/>
                <a:cs typeface="Arial" panose="020B0604020202020204" pitchFamily="34" charset="0"/>
              </a:rPr>
              <a:t>ó</a:t>
            </a:r>
            <a:r>
              <a:rPr lang="es-PE" sz="2400" dirty="0">
                <a:latin typeface="Arial" panose="020B0604020202020204" pitchFamily="34" charset="0"/>
                <a:cs typeface="Arial" panose="020B0604020202020204" pitchFamily="34" charset="0"/>
              </a:rPr>
              <a:t> en la generación </a:t>
            </a:r>
            <a:r>
              <a:rPr lang="es-PE" sz="2400" dirty="0" err="1">
                <a:latin typeface="Arial" panose="020B0604020202020204" pitchFamily="34" charset="0"/>
                <a:cs typeface="Arial" panose="020B0604020202020204" pitchFamily="34" charset="0"/>
              </a:rPr>
              <a:t>ó</a:t>
            </a:r>
            <a:r>
              <a:rPr lang="es-PE" sz="2400" dirty="0">
                <a:latin typeface="Arial" panose="020B0604020202020204" pitchFamily="34" charset="0"/>
                <a:cs typeface="Arial" panose="020B0604020202020204" pitchFamily="34" charset="0"/>
              </a:rPr>
              <a:t> ante cortocircuitos en la red, ha sido un problema a manejar desde que la transmisión de energía eléctrica comenzó a funcionar con corriente alterna.</a:t>
            </a:r>
            <a:endParaRPr lang="es-PE" sz="2400" b="1" dirty="0">
              <a:latin typeface="Arial" pitchFamily="34" charset="0"/>
              <a:cs typeface="Arial" pitchFamily="34" charset="0"/>
            </a:endParaRPr>
          </a:p>
          <a:p>
            <a:pPr algn="just">
              <a:lnSpc>
                <a:spcPct val="150000"/>
              </a:lnSpc>
            </a:pPr>
            <a:endParaRPr lang="es-PE" sz="2400" dirty="0"/>
          </a:p>
        </p:txBody>
      </p:sp>
    </p:spTree>
    <p:extLst>
      <p:ext uri="{BB962C8B-B14F-4D97-AF65-F5344CB8AC3E}">
        <p14:creationId xmlns:p14="http://schemas.microsoft.com/office/powerpoint/2010/main" val="1591231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116632"/>
            <a:ext cx="9144000" cy="6552728"/>
          </a:xfrm>
          <a:solidFill>
            <a:srgbClr val="00B0F0"/>
          </a:solidFill>
        </p:spPr>
        <p:txBody>
          <a:bodyPr>
            <a:normAutofit/>
          </a:bodyPr>
          <a:lstStyle/>
          <a:p>
            <a:pPr marL="0" indent="0" algn="just">
              <a:lnSpc>
                <a:spcPct val="150000"/>
              </a:lnSpc>
              <a:buNone/>
            </a:pPr>
            <a:r>
              <a:rPr lang="es-PE" sz="2400" dirty="0" smtClean="0">
                <a:latin typeface="Arial" panose="020B0604020202020204" pitchFamily="34" charset="0"/>
                <a:cs typeface="Arial" panose="020B0604020202020204" pitchFamily="34" charset="0"/>
              </a:rPr>
              <a:t>Esto se ha complicado aún más conforme incrementaron las distancias, aumento del mallado de las redes, requerimiento de mayor potencia; ante éstas necesidades, nuevos generadores fueron desarrollados y sus sistemas de excitación junto a los interruptores de líneas fueron perfeccionándose, aumentando la velocidad de respuesta. Sin embargo la demanda de energía siguió creciendo y la operación de los generadores al borde de sus límites obligó a Ingenieros y matemáticos a desarrollar teorías sobre estabilidad y a proyectar y ejecutar diversos mecanismos para simular la operación de los sistemas, en pos de prevenir los resultados catastróficos de eventuales situaciones.</a:t>
            </a:r>
            <a:endParaRPr lang="es-P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19595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858000"/>
          </a:xfrm>
          <a:solidFill>
            <a:srgbClr val="00B0F0"/>
          </a:solidFill>
        </p:spPr>
        <p:txBody>
          <a:bodyPr>
            <a:normAutofit/>
          </a:bodyPr>
          <a:lstStyle/>
          <a:p>
            <a:pPr marL="0" indent="0">
              <a:buNone/>
            </a:pPr>
            <a:r>
              <a:rPr lang="es-PE" sz="2800" b="1" dirty="0" smtClean="0">
                <a:solidFill>
                  <a:srgbClr val="FF0000"/>
                </a:solidFill>
                <a:latin typeface="Arial" pitchFamily="34" charset="0"/>
                <a:cs typeface="Arial" pitchFamily="34" charset="0"/>
              </a:rPr>
              <a:t>CONCEPTOS FUNDAMENTALES DE ESTABILIDAD</a:t>
            </a:r>
          </a:p>
          <a:p>
            <a:pPr marL="0" indent="0">
              <a:buNone/>
            </a:pPr>
            <a:endParaRPr lang="es-PE" sz="2800" b="1" dirty="0" smtClean="0">
              <a:latin typeface="Arial" pitchFamily="34" charset="0"/>
              <a:cs typeface="Arial" pitchFamily="34" charset="0"/>
            </a:endParaRPr>
          </a:p>
          <a:p>
            <a:pPr marL="0" indent="0" algn="just">
              <a:lnSpc>
                <a:spcPct val="150000"/>
              </a:lnSpc>
              <a:buNone/>
            </a:pPr>
            <a:r>
              <a:rPr lang="es-PE" sz="2400" b="1" dirty="0" smtClean="0">
                <a:solidFill>
                  <a:srgbClr val="FF0000"/>
                </a:solidFill>
                <a:latin typeface="Arial" pitchFamily="34" charset="0"/>
                <a:cs typeface="Arial" pitchFamily="34" charset="0"/>
              </a:rPr>
              <a:t>ESTABILIDAD DE UN S.EP..- </a:t>
            </a:r>
            <a:r>
              <a:rPr lang="es-PE" sz="2400" dirty="0" smtClean="0">
                <a:latin typeface="Arial" pitchFamily="34" charset="0"/>
                <a:cs typeface="Arial" pitchFamily="34" charset="0"/>
              </a:rPr>
              <a:t>La estabilidad de un sistema eléctrico de potencia  es la capacidad del sistema de permanecer en un estado de operación en equilibrio bajo condiciones normales de operación y retornar a un estado aceptable de equilibrio después de haber sido sometido a un disturbio físico.</a:t>
            </a:r>
          </a:p>
          <a:p>
            <a:pPr marL="0" indent="0" algn="just">
              <a:lnSpc>
                <a:spcPct val="150000"/>
              </a:lnSpc>
              <a:buNone/>
            </a:pPr>
            <a:endParaRPr lang="es-PE" sz="2400" dirty="0" smtClean="0">
              <a:latin typeface="Arial" pitchFamily="34" charset="0"/>
              <a:cs typeface="Arial" pitchFamily="34" charset="0"/>
            </a:endParaRPr>
          </a:p>
          <a:p>
            <a:pPr marL="0" indent="0" algn="just">
              <a:lnSpc>
                <a:spcPct val="150000"/>
              </a:lnSpc>
              <a:buNone/>
            </a:pPr>
            <a:r>
              <a:rPr lang="es-PE" sz="2400" b="1" dirty="0" smtClean="0">
                <a:solidFill>
                  <a:srgbClr val="FF0000"/>
                </a:solidFill>
                <a:latin typeface="Arial" pitchFamily="34" charset="0"/>
                <a:cs typeface="Arial" pitchFamily="34" charset="0"/>
              </a:rPr>
              <a:t>CLASIFICACION DE LA ESTABILIDAD:</a:t>
            </a:r>
          </a:p>
          <a:p>
            <a:pPr marL="0" indent="0" algn="just">
              <a:lnSpc>
                <a:spcPct val="150000"/>
              </a:lnSpc>
              <a:buNone/>
            </a:pPr>
            <a:r>
              <a:rPr lang="es-PE" sz="2400" dirty="0" smtClean="0">
                <a:latin typeface="Arial"/>
                <a:ea typeface="Times New Roman"/>
              </a:rPr>
              <a:t>La siguiente figura muestra la clasificación mas utilizada para describir la estabilidad de los sistemas de potencia.</a:t>
            </a:r>
          </a:p>
        </p:txBody>
      </p:sp>
    </p:spTree>
    <p:extLst>
      <p:ext uri="{BB962C8B-B14F-4D97-AF65-F5344CB8AC3E}">
        <p14:creationId xmlns:p14="http://schemas.microsoft.com/office/powerpoint/2010/main" val="24426774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858000"/>
          </a:xfrm>
          <a:solidFill>
            <a:srgbClr val="00B0F0"/>
          </a:solidFill>
        </p:spPr>
        <p:txBody>
          <a:bodyPr>
            <a:normAutofit/>
          </a:bodyPr>
          <a:lstStyle/>
          <a:p>
            <a:pPr algn="just">
              <a:lnSpc>
                <a:spcPct val="150000"/>
              </a:lnSpc>
              <a:buFontTx/>
              <a:buChar char="-"/>
            </a:pPr>
            <a:endParaRPr lang="es-PE" sz="2400" dirty="0" smtClean="0">
              <a:latin typeface="Arial"/>
              <a:ea typeface="Times New Roman"/>
            </a:endParaRPr>
          </a:p>
          <a:p>
            <a:pPr algn="just"/>
            <a:endParaRPr lang="es-PE" dirty="0"/>
          </a:p>
        </p:txBody>
      </p:sp>
    </p:spTree>
    <p:extLst>
      <p:ext uri="{BB962C8B-B14F-4D97-AF65-F5344CB8AC3E}">
        <p14:creationId xmlns:p14="http://schemas.microsoft.com/office/powerpoint/2010/main" val="34592632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404664"/>
            <a:ext cx="8229600" cy="5904656"/>
          </a:xfrm>
        </p:spPr>
        <p:txBody>
          <a:bodyPr/>
          <a:lstStyle/>
          <a:p>
            <a:endParaRPr lang="es-PE" dirty="0" smtClean="0"/>
          </a:p>
          <a:p>
            <a:endParaRPr lang="es-PE" dirty="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22494"/>
            <a:ext cx="10441160" cy="6741368"/>
          </a:xfrm>
          <a:prstGeom prst="rect">
            <a:avLst/>
          </a:prstGeom>
          <a:solidFill>
            <a:srgbClr val="00B0F0"/>
          </a:solidFill>
          <a:extLst/>
        </p:spPr>
      </p:pic>
    </p:spTree>
    <p:extLst>
      <p:ext uri="{BB962C8B-B14F-4D97-AF65-F5344CB8AC3E}">
        <p14:creationId xmlns:p14="http://schemas.microsoft.com/office/powerpoint/2010/main" val="37177268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856984" cy="6624736"/>
          </a:xfrm>
          <a:solidFill>
            <a:srgbClr val="00B0F0"/>
          </a:solidFill>
        </p:spPr>
        <p:txBody>
          <a:bodyPr>
            <a:noAutofit/>
          </a:bodyPr>
          <a:lstStyle/>
          <a:p>
            <a:pPr marL="0" indent="0">
              <a:lnSpc>
                <a:spcPct val="150000"/>
              </a:lnSpc>
              <a:buNone/>
            </a:pPr>
            <a:r>
              <a:rPr lang="es-PE" sz="2800" b="1" dirty="0" smtClean="0">
                <a:latin typeface="Arial" panose="020B0604020202020204" pitchFamily="34" charset="0"/>
                <a:cs typeface="Arial" pitchFamily="34" charset="0"/>
              </a:rPr>
              <a:t>    </a:t>
            </a:r>
            <a:r>
              <a:rPr lang="es-PE" sz="2800" b="1" dirty="0" smtClean="0">
                <a:solidFill>
                  <a:srgbClr val="FF0000"/>
                </a:solidFill>
                <a:latin typeface="Arial" pitchFamily="34" charset="0"/>
                <a:cs typeface="Arial" pitchFamily="34" charset="0"/>
              </a:rPr>
              <a:t>ESTABILIDAD ANGULAR</a:t>
            </a:r>
            <a:endParaRPr lang="es-PE" sz="2800" dirty="0">
              <a:latin typeface="Arial" panose="020B0604020202020204" pitchFamily="34" charset="0"/>
              <a:cs typeface="Arial" panose="020B0604020202020204" pitchFamily="34" charset="0"/>
            </a:endParaRPr>
          </a:p>
          <a:p>
            <a:pPr algn="just">
              <a:lnSpc>
                <a:spcPct val="150000"/>
              </a:lnSpc>
            </a:pPr>
            <a:r>
              <a:rPr lang="es-PE" sz="2800" dirty="0" smtClean="0">
                <a:latin typeface="Arial" pitchFamily="34" charset="0"/>
                <a:cs typeface="Arial" pitchFamily="34" charset="0"/>
              </a:rPr>
              <a:t>Es la </a:t>
            </a:r>
            <a:r>
              <a:rPr lang="es-PE" sz="2800" dirty="0">
                <a:latin typeface="Arial" pitchFamily="34" charset="0"/>
                <a:cs typeface="Arial" pitchFamily="34" charset="0"/>
              </a:rPr>
              <a:t>capacidad de </a:t>
            </a:r>
            <a:r>
              <a:rPr lang="es-PE" sz="2800" dirty="0" smtClean="0">
                <a:latin typeface="Arial" pitchFamily="34" charset="0"/>
                <a:cs typeface="Arial" pitchFamily="34" charset="0"/>
              </a:rPr>
              <a:t>las máquinas </a:t>
            </a:r>
            <a:r>
              <a:rPr lang="es-PE" sz="2800" dirty="0">
                <a:latin typeface="Arial" pitchFamily="34" charset="0"/>
                <a:cs typeface="Arial" pitchFamily="34" charset="0"/>
              </a:rPr>
              <a:t>síncronas interconectadas de mantenerse en </a:t>
            </a:r>
            <a:r>
              <a:rPr lang="es-PE" sz="2800" dirty="0" smtClean="0">
                <a:latin typeface="Arial" pitchFamily="34" charset="0"/>
                <a:cs typeface="Arial" pitchFamily="34" charset="0"/>
              </a:rPr>
              <a:t>sincronismo después que ocurre un disturbio.</a:t>
            </a:r>
          </a:p>
          <a:p>
            <a:pPr algn="just">
              <a:lnSpc>
                <a:spcPct val="150000"/>
              </a:lnSpc>
            </a:pPr>
            <a:r>
              <a:rPr lang="es-PE" sz="2800" dirty="0" smtClean="0">
                <a:latin typeface="Arial" pitchFamily="34" charset="0"/>
                <a:cs typeface="Arial" pitchFamily="34" charset="0"/>
              </a:rPr>
              <a:t> </a:t>
            </a:r>
            <a:r>
              <a:rPr lang="es-PE" sz="2800" dirty="0">
                <a:latin typeface="Arial" pitchFamily="34" charset="0"/>
                <a:cs typeface="Arial" pitchFamily="34" charset="0"/>
              </a:rPr>
              <a:t>Esto es posible gracias a las fuerzas restaurativas que actúan cada vez que existen fuerzas que tienden a acelerar </a:t>
            </a:r>
            <a:r>
              <a:rPr lang="es-PE" sz="2800" dirty="0" smtClean="0">
                <a:latin typeface="Arial" pitchFamily="34" charset="0"/>
                <a:cs typeface="Arial" pitchFamily="34" charset="0"/>
              </a:rPr>
              <a:t>o desacelerar </a:t>
            </a:r>
            <a:r>
              <a:rPr lang="es-PE" sz="2800" dirty="0">
                <a:latin typeface="Arial" pitchFamily="34" charset="0"/>
                <a:cs typeface="Arial" pitchFamily="34" charset="0"/>
              </a:rPr>
              <a:t>una o más máquinas síncronas con respecto al resto de máquinas que están interconectadas. </a:t>
            </a:r>
          </a:p>
          <a:p>
            <a:pPr marL="0" indent="0">
              <a:buNone/>
            </a:pPr>
            <a:r>
              <a:rPr lang="es-PE" sz="2400" dirty="0"/>
              <a:t/>
            </a:r>
            <a:br>
              <a:rPr lang="es-PE" sz="2400" dirty="0"/>
            </a:br>
            <a:endParaRPr lang="es-PE" sz="2400" dirty="0"/>
          </a:p>
        </p:txBody>
      </p:sp>
    </p:spTree>
    <p:extLst>
      <p:ext uri="{BB962C8B-B14F-4D97-AF65-F5344CB8AC3E}">
        <p14:creationId xmlns:p14="http://schemas.microsoft.com/office/powerpoint/2010/main" val="29496064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7504" y="188640"/>
            <a:ext cx="8928992" cy="6552728"/>
          </a:xfrm>
          <a:solidFill>
            <a:srgbClr val="00B0F0"/>
          </a:solidFill>
        </p:spPr>
        <p:txBody>
          <a:bodyPr/>
          <a:lstStyle/>
          <a:p>
            <a:pPr algn="just">
              <a:lnSpc>
                <a:spcPct val="150000"/>
              </a:lnSpc>
            </a:pPr>
            <a:r>
              <a:rPr lang="es-PE" sz="2400" dirty="0">
                <a:latin typeface="Arial" pitchFamily="34" charset="0"/>
                <a:cs typeface="Arial" pitchFamily="34" charset="0"/>
              </a:rPr>
              <a:t>Un factor fundamental en este problema es la forma como la potencia de salida de las máquinas síncronas varía conforme el ángulo del rotor oscila</a:t>
            </a:r>
            <a:r>
              <a:rPr lang="es-PE" sz="2400" dirty="0" smtClean="0">
                <a:latin typeface="Arial" pitchFamily="34" charset="0"/>
                <a:cs typeface="Arial" pitchFamily="34" charset="0"/>
              </a:rPr>
              <a:t>.</a:t>
            </a:r>
            <a:r>
              <a:rPr lang="es-PE" sz="2400" dirty="0">
                <a:latin typeface="Arial" pitchFamily="34" charset="0"/>
                <a:cs typeface="Arial" pitchFamily="34" charset="0"/>
              </a:rPr>
              <a:t> Bajo condiciones de estado estable, existe un equilibrio entre el torque mecánico de entrada y el torque de salida eléctrico de cada máquina y la velocidad permanece constante. Si el sistema es perturbado, dicho equilibrio también se trastorna, resultando en aceleraciones o desaceleraciones de las máquinas de acuerdo con las leyes de movimiento y rotación de los cuerpo</a:t>
            </a:r>
            <a:endParaRPr lang="es-PE" sz="2400" dirty="0">
              <a:solidFill>
                <a:srgbClr val="0070C0"/>
              </a:solidFill>
              <a:latin typeface="Arial" pitchFamily="34" charset="0"/>
              <a:cs typeface="Arial" pitchFamily="34" charset="0"/>
            </a:endParaRPr>
          </a:p>
          <a:p>
            <a:endParaRPr lang="es-PE" dirty="0" smtClean="0">
              <a:latin typeface="Arial" pitchFamily="34" charset="0"/>
              <a:cs typeface="Arial" pitchFamily="34" charset="0"/>
            </a:endParaRPr>
          </a:p>
          <a:p>
            <a:endParaRPr lang="es-PE" dirty="0">
              <a:latin typeface="Arial" pitchFamily="34" charset="0"/>
              <a:cs typeface="Arial" pitchFamily="34" charset="0"/>
            </a:endParaRPr>
          </a:p>
          <a:p>
            <a:endParaRPr lang="es-PE" dirty="0"/>
          </a:p>
        </p:txBody>
      </p:sp>
    </p:spTree>
    <p:extLst>
      <p:ext uri="{BB962C8B-B14F-4D97-AF65-F5344CB8AC3E}">
        <p14:creationId xmlns:p14="http://schemas.microsoft.com/office/powerpoint/2010/main" val="29136606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0"/>
            <a:ext cx="9036496" cy="6741368"/>
          </a:xfrm>
          <a:solidFill>
            <a:srgbClr val="00B0F0"/>
          </a:solidFill>
        </p:spPr>
        <p:txBody>
          <a:bodyPr>
            <a:normAutofit/>
          </a:bodyPr>
          <a:lstStyle/>
          <a:p>
            <a:pPr algn="just">
              <a:lnSpc>
                <a:spcPct val="150000"/>
              </a:lnSpc>
            </a:pPr>
            <a:r>
              <a:rPr lang="es-PE" sz="2800" dirty="0" smtClean="0">
                <a:latin typeface="Arial" pitchFamily="34" charset="0"/>
                <a:cs typeface="Arial" pitchFamily="34" charset="0"/>
              </a:rPr>
              <a:t>Los estudios de estabilidad de </a:t>
            </a:r>
            <a:r>
              <a:rPr lang="es-PE" sz="2800" dirty="0">
                <a:latin typeface="Arial" pitchFamily="34" charset="0"/>
                <a:cs typeface="Arial" pitchFamily="34" charset="0"/>
              </a:rPr>
              <a:t>á</a:t>
            </a:r>
            <a:r>
              <a:rPr lang="es-PE" sz="2800" dirty="0" smtClean="0">
                <a:latin typeface="Arial" pitchFamily="34" charset="0"/>
                <a:cs typeface="Arial" pitchFamily="34" charset="0"/>
              </a:rPr>
              <a:t>ngulo de rotor se pueden dividir en dos sub categorías: de pequeña señal y transitoria.</a:t>
            </a:r>
          </a:p>
          <a:p>
            <a:pPr marL="0" indent="0" algn="just">
              <a:lnSpc>
                <a:spcPct val="150000"/>
              </a:lnSpc>
              <a:buNone/>
            </a:pPr>
            <a:r>
              <a:rPr lang="es-PE" sz="2800" dirty="0" smtClean="0">
                <a:latin typeface="Arial" pitchFamily="34" charset="0"/>
                <a:cs typeface="Arial" pitchFamily="34" charset="0"/>
              </a:rPr>
              <a:t>  </a:t>
            </a:r>
            <a:r>
              <a:rPr lang="es-PE" sz="2800" b="1" dirty="0">
                <a:solidFill>
                  <a:srgbClr val="FF0000"/>
                </a:solidFill>
                <a:latin typeface="Arial" pitchFamily="34" charset="0"/>
                <a:cs typeface="Arial" pitchFamily="34" charset="0"/>
              </a:rPr>
              <a:t>Estabilidad de pequeña señal (Small-</a:t>
            </a:r>
            <a:r>
              <a:rPr lang="es-PE" sz="2800" b="1" dirty="0" err="1">
                <a:solidFill>
                  <a:srgbClr val="FF0000"/>
                </a:solidFill>
                <a:latin typeface="Arial" pitchFamily="34" charset="0"/>
                <a:cs typeface="Arial" pitchFamily="34" charset="0"/>
              </a:rPr>
              <a:t>signal</a:t>
            </a:r>
            <a:r>
              <a:rPr lang="es-PE" sz="2800" b="1" dirty="0">
                <a:solidFill>
                  <a:srgbClr val="FF0000"/>
                </a:solidFill>
                <a:latin typeface="Arial" pitchFamily="34" charset="0"/>
                <a:cs typeface="Arial" pitchFamily="34" charset="0"/>
              </a:rPr>
              <a:t> </a:t>
            </a:r>
            <a:r>
              <a:rPr lang="es-PE" sz="2800" b="1" dirty="0" err="1">
                <a:solidFill>
                  <a:srgbClr val="FF0000"/>
                </a:solidFill>
                <a:latin typeface="Arial" pitchFamily="34" charset="0"/>
                <a:cs typeface="Arial" pitchFamily="34" charset="0"/>
              </a:rPr>
              <a:t>or</a:t>
            </a:r>
            <a:r>
              <a:rPr lang="es-PE" sz="2800" b="1" dirty="0">
                <a:solidFill>
                  <a:srgbClr val="FF0000"/>
                </a:solidFill>
                <a:latin typeface="Arial" pitchFamily="34" charset="0"/>
                <a:cs typeface="Arial" pitchFamily="34" charset="0"/>
              </a:rPr>
              <a:t> </a:t>
            </a:r>
            <a:r>
              <a:rPr lang="es-PE" sz="2800" b="1" dirty="0" err="1">
                <a:solidFill>
                  <a:srgbClr val="FF0000"/>
                </a:solidFill>
                <a:latin typeface="Arial" pitchFamily="34" charset="0"/>
                <a:cs typeface="Arial" pitchFamily="34" charset="0"/>
              </a:rPr>
              <a:t>small-disturbance</a:t>
            </a:r>
            <a:r>
              <a:rPr lang="es-PE" sz="2800" b="1" dirty="0">
                <a:solidFill>
                  <a:srgbClr val="FF0000"/>
                </a:solidFill>
                <a:latin typeface="Arial" pitchFamily="34" charset="0"/>
                <a:cs typeface="Arial" pitchFamily="34" charset="0"/>
              </a:rPr>
              <a:t> </a:t>
            </a:r>
            <a:r>
              <a:rPr lang="es-PE" sz="2800" b="1" dirty="0" err="1">
                <a:solidFill>
                  <a:srgbClr val="FF0000"/>
                </a:solidFill>
                <a:latin typeface="Arial" pitchFamily="34" charset="0"/>
                <a:cs typeface="Arial" pitchFamily="34" charset="0"/>
              </a:rPr>
              <a:t>stability</a:t>
            </a:r>
            <a:r>
              <a:rPr lang="es-PE" sz="2800" b="1" dirty="0" smtClean="0">
                <a:solidFill>
                  <a:srgbClr val="FF0000"/>
                </a:solidFill>
                <a:latin typeface="Arial" pitchFamily="34" charset="0"/>
                <a:cs typeface="Arial" pitchFamily="34" charset="0"/>
              </a:rPr>
              <a:t>)</a:t>
            </a:r>
            <a:endParaRPr lang="es-PE" sz="2800" b="1" dirty="0">
              <a:solidFill>
                <a:srgbClr val="FF0000"/>
              </a:solidFill>
              <a:latin typeface="Arial" pitchFamily="34" charset="0"/>
              <a:cs typeface="Arial" pitchFamily="34" charset="0"/>
            </a:endParaRPr>
          </a:p>
          <a:p>
            <a:pPr algn="just">
              <a:lnSpc>
                <a:spcPct val="150000"/>
              </a:lnSpc>
            </a:pPr>
            <a:r>
              <a:rPr lang="es-PE" sz="2800" dirty="0">
                <a:latin typeface="Arial" pitchFamily="34" charset="0"/>
                <a:cs typeface="Arial" pitchFamily="34" charset="0"/>
              </a:rPr>
              <a:t>Es la capacidad de un sistema de potencia de mantenerse en sincronismo bajo pequeñas </a:t>
            </a:r>
            <a:r>
              <a:rPr lang="es-PE" sz="2800" dirty="0" smtClean="0">
                <a:latin typeface="Arial" pitchFamily="34" charset="0"/>
                <a:cs typeface="Arial" pitchFamily="34" charset="0"/>
              </a:rPr>
              <a:t>perturbaciones, lo que permite la </a:t>
            </a:r>
            <a:r>
              <a:rPr lang="es-PE" sz="2800" dirty="0" err="1" smtClean="0">
                <a:latin typeface="Arial" pitchFamily="34" charset="0"/>
                <a:cs typeface="Arial" pitchFamily="34" charset="0"/>
              </a:rPr>
              <a:t>linealización</a:t>
            </a:r>
            <a:r>
              <a:rPr lang="es-PE" sz="2800" dirty="0" smtClean="0">
                <a:latin typeface="Arial" pitchFamily="34" charset="0"/>
                <a:cs typeface="Arial" pitchFamily="34" charset="0"/>
              </a:rPr>
              <a:t> del sistema de ecuaciones para su análisis. </a:t>
            </a:r>
            <a:endParaRPr lang="es-PE" sz="2800" dirty="0">
              <a:latin typeface="Arial" pitchFamily="34" charset="0"/>
              <a:cs typeface="Arial" pitchFamily="34" charset="0"/>
            </a:endParaRPr>
          </a:p>
          <a:p>
            <a:pPr algn="just">
              <a:lnSpc>
                <a:spcPct val="150000"/>
              </a:lnSpc>
            </a:pPr>
            <a:endParaRPr lang="es-PE" sz="2800" dirty="0">
              <a:latin typeface="Arial" pitchFamily="34" charset="0"/>
              <a:cs typeface="Arial" pitchFamily="34" charset="0"/>
            </a:endParaRPr>
          </a:p>
        </p:txBody>
      </p:sp>
    </p:spTree>
    <p:extLst>
      <p:ext uri="{BB962C8B-B14F-4D97-AF65-F5344CB8AC3E}">
        <p14:creationId xmlns:p14="http://schemas.microsoft.com/office/powerpoint/2010/main" val="29821573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8820472" cy="6048672"/>
          </a:xfrm>
          <a:solidFill>
            <a:srgbClr val="00B0F0"/>
          </a:solidFill>
        </p:spPr>
        <p:txBody>
          <a:bodyPr>
            <a:noAutofit/>
          </a:bodyPr>
          <a:lstStyle/>
          <a:p>
            <a:pPr marL="0" indent="0" algn="just">
              <a:lnSpc>
                <a:spcPct val="150000"/>
              </a:lnSpc>
              <a:buNone/>
            </a:pPr>
            <a:r>
              <a:rPr lang="es-PE" dirty="0" smtClean="0">
                <a:latin typeface="Arial" pitchFamily="34" charset="0"/>
                <a:cs typeface="Arial" pitchFamily="34" charset="0"/>
              </a:rPr>
              <a:t>El rango de tiempo de interés para el estudio de este tipo de estabilidad angular es de 10 a los 20 </a:t>
            </a:r>
            <a:r>
              <a:rPr lang="es-PE" dirty="0" err="1" smtClean="0">
                <a:latin typeface="Arial" pitchFamily="34" charset="0"/>
                <a:cs typeface="Arial" pitchFamily="34" charset="0"/>
              </a:rPr>
              <a:t>seg</a:t>
            </a:r>
            <a:r>
              <a:rPr lang="es-PE" dirty="0" smtClean="0">
                <a:latin typeface="Arial" pitchFamily="34" charset="0"/>
                <a:cs typeface="Arial" pitchFamily="34" charset="0"/>
              </a:rPr>
              <a:t>. después de ocurrido el disturbio. La inestabilidad se puede presentar de la siguiente forma:</a:t>
            </a:r>
          </a:p>
          <a:p>
            <a:pPr marL="0" indent="0" algn="just">
              <a:lnSpc>
                <a:spcPct val="150000"/>
              </a:lnSpc>
              <a:buNone/>
            </a:pPr>
            <a:endParaRPr lang="es-PE" dirty="0">
              <a:latin typeface="Arial" pitchFamily="34" charset="0"/>
              <a:cs typeface="Arial" pitchFamily="34" charset="0"/>
            </a:endParaRPr>
          </a:p>
          <a:p>
            <a:pPr marL="0" indent="0" algn="just">
              <a:buNone/>
            </a:pPr>
            <a:r>
              <a:rPr lang="es-PE" dirty="0">
                <a:latin typeface="Arial" pitchFamily="34" charset="0"/>
                <a:cs typeface="Arial" pitchFamily="34" charset="0"/>
              </a:rPr>
              <a:t> </a:t>
            </a:r>
          </a:p>
          <a:p>
            <a:pPr algn="just"/>
            <a:endParaRPr lang="es-PE" dirty="0">
              <a:latin typeface="Arial" pitchFamily="34" charset="0"/>
              <a:cs typeface="Arial" pitchFamily="34" charset="0"/>
            </a:endParaRPr>
          </a:p>
        </p:txBody>
      </p:sp>
    </p:spTree>
    <p:extLst>
      <p:ext uri="{BB962C8B-B14F-4D97-AF65-F5344CB8AC3E}">
        <p14:creationId xmlns:p14="http://schemas.microsoft.com/office/powerpoint/2010/main" val="11699648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7504" y="116632"/>
            <a:ext cx="8928992" cy="6624736"/>
          </a:xfrm>
          <a:solidFill>
            <a:srgbClr val="00B0F0"/>
          </a:solidFill>
        </p:spPr>
        <p:txBody>
          <a:bodyPr/>
          <a:lstStyle/>
          <a:p>
            <a:pPr algn="just">
              <a:lnSpc>
                <a:spcPct val="150000"/>
              </a:lnSpc>
            </a:pPr>
            <a:r>
              <a:rPr lang="es-PE" dirty="0">
                <a:latin typeface="Arial" pitchFamily="34" charset="0"/>
                <a:cs typeface="Arial" pitchFamily="34" charset="0"/>
              </a:rPr>
              <a:t>1. Aumento del ángulo del rotor de forma aperiódica o no oscilatoria, debido a la falta de torque </a:t>
            </a:r>
            <a:r>
              <a:rPr lang="es-PE" dirty="0" err="1">
                <a:latin typeface="Arial" pitchFamily="34" charset="0"/>
                <a:cs typeface="Arial" pitchFamily="34" charset="0"/>
              </a:rPr>
              <a:t>sincronizante</a:t>
            </a:r>
            <a:r>
              <a:rPr lang="es-PE" dirty="0">
                <a:latin typeface="Arial" pitchFamily="34" charset="0"/>
                <a:cs typeface="Arial" pitchFamily="34" charset="0"/>
              </a:rPr>
              <a:t>, es decir este último está relacionado con la conversión de energía mecánica a eléctrica y la habilidad de desarrollar este torque es importante para la estabilidad</a:t>
            </a:r>
          </a:p>
          <a:p>
            <a:endParaRPr lang="es-PE" dirty="0"/>
          </a:p>
        </p:txBody>
      </p:sp>
    </p:spTree>
    <p:extLst>
      <p:ext uri="{BB962C8B-B14F-4D97-AF65-F5344CB8AC3E}">
        <p14:creationId xmlns:p14="http://schemas.microsoft.com/office/powerpoint/2010/main" val="23933352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8229600" cy="6048672"/>
          </a:xfrm>
          <a:solidFill>
            <a:srgbClr val="00B0F0"/>
          </a:solidFill>
        </p:spPr>
        <p:txBody>
          <a:bodyPr/>
          <a:lstStyle/>
          <a:p>
            <a:pPr marL="0" lvl="0" indent="0" algn="just">
              <a:lnSpc>
                <a:spcPct val="150000"/>
              </a:lnSpc>
              <a:buNone/>
            </a:pPr>
            <a:r>
              <a:rPr lang="es-PE" dirty="0">
                <a:solidFill>
                  <a:prstClr val="black"/>
                </a:solidFill>
                <a:latin typeface="Arial" pitchFamily="34" charset="0"/>
                <a:cs typeface="Arial" pitchFamily="34" charset="0"/>
              </a:rPr>
              <a:t>2. Oscilaciones crecientes del ángulo de rotor debido a la falta de torque amortiguador, este último está asociado con la disipación de energía y es fundamental en las amortiguaciones de las oscilaciones de </a:t>
            </a:r>
            <a:r>
              <a:rPr lang="es-PE" dirty="0" smtClean="0">
                <a:solidFill>
                  <a:prstClr val="black"/>
                </a:solidFill>
                <a:latin typeface="Arial" pitchFamily="34" charset="0"/>
                <a:cs typeface="Arial" pitchFamily="34" charset="0"/>
              </a:rPr>
              <a:t>roto</a:t>
            </a:r>
            <a:r>
              <a:rPr lang="es-PE" dirty="0">
                <a:latin typeface="Arial" pitchFamily="34" charset="0"/>
                <a:cs typeface="Arial" pitchFamily="34" charset="0"/>
              </a:rPr>
              <a:t>r</a:t>
            </a:r>
            <a:r>
              <a:rPr lang="es-PE" dirty="0" smtClean="0">
                <a:solidFill>
                  <a:srgbClr val="0070C0"/>
                </a:solidFill>
                <a:latin typeface="Arial" pitchFamily="34" charset="0"/>
                <a:cs typeface="Arial" pitchFamily="34" charset="0"/>
              </a:rPr>
              <a:t> </a:t>
            </a:r>
            <a:endParaRPr lang="es-PE" dirty="0">
              <a:solidFill>
                <a:srgbClr val="0070C0"/>
              </a:solidFill>
              <a:latin typeface="Arial" pitchFamily="34" charset="0"/>
              <a:cs typeface="Arial" pitchFamily="34" charset="0"/>
            </a:endParaRPr>
          </a:p>
          <a:p>
            <a:endParaRPr lang="es-PE" dirty="0"/>
          </a:p>
        </p:txBody>
      </p:sp>
    </p:spTree>
    <p:extLst>
      <p:ext uri="{BB962C8B-B14F-4D97-AF65-F5344CB8AC3E}">
        <p14:creationId xmlns:p14="http://schemas.microsoft.com/office/powerpoint/2010/main" val="42943447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88640"/>
            <a:ext cx="8640960" cy="4680520"/>
          </a:xfrm>
          <a:prstGeom prst="rect">
            <a:avLst/>
          </a:prstGeom>
          <a:solidFill>
            <a:srgbClr val="00B0F0"/>
          </a:solidFill>
          <a:ln>
            <a:noFill/>
          </a:ln>
          <a:effectLst/>
          <a:extLst/>
        </p:spPr>
      </p:pic>
      <p:sp>
        <p:nvSpPr>
          <p:cNvPr id="4" name="3 Rectángulo"/>
          <p:cNvSpPr/>
          <p:nvPr/>
        </p:nvSpPr>
        <p:spPr>
          <a:xfrm>
            <a:off x="1979712" y="5301208"/>
            <a:ext cx="6480720" cy="707886"/>
          </a:xfrm>
          <a:prstGeom prst="rect">
            <a:avLst/>
          </a:prstGeom>
          <a:solidFill>
            <a:srgbClr val="00B0F0"/>
          </a:solidFill>
        </p:spPr>
        <p:txBody>
          <a:bodyPr wrap="square">
            <a:spAutoFit/>
          </a:bodyPr>
          <a:lstStyle/>
          <a:p>
            <a:r>
              <a:rPr lang="es-PE" sz="2000" dirty="0">
                <a:latin typeface="Arial" pitchFamily="34" charset="0"/>
                <a:cs typeface="Arial" pitchFamily="34" charset="0"/>
              </a:rPr>
              <a:t>Figura  Naturaleza de la inestabilidad a pequeñas perturbaciones con voltaje de campo constante.</a:t>
            </a:r>
          </a:p>
        </p:txBody>
      </p:sp>
    </p:spTree>
    <p:extLst>
      <p:ext uri="{BB962C8B-B14F-4D97-AF65-F5344CB8AC3E}">
        <p14:creationId xmlns:p14="http://schemas.microsoft.com/office/powerpoint/2010/main" val="36634371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54 Marcador de contenido"/>
          <p:cNvSpPr>
            <a:spLocks noGrp="1"/>
          </p:cNvSpPr>
          <p:nvPr>
            <p:ph idx="1"/>
          </p:nvPr>
        </p:nvSpPr>
        <p:spPr>
          <a:xfrm>
            <a:off x="179512" y="116632"/>
            <a:ext cx="8825618" cy="6408712"/>
          </a:xfrm>
          <a:solidFill>
            <a:srgbClr val="00B0F0"/>
          </a:solidFill>
        </p:spPr>
        <p:txBody>
          <a:bodyPr/>
          <a:lstStyle/>
          <a:p>
            <a:endParaRPr lang="es-PE" dirty="0" smtClean="0"/>
          </a:p>
          <a:p>
            <a:endParaRPr lang="es-PE" dirty="0" smtClean="0"/>
          </a:p>
          <a:p>
            <a:endParaRPr lang="es-PE" dirty="0"/>
          </a:p>
          <a:p>
            <a:endParaRPr lang="es-PE" dirty="0" smtClean="0"/>
          </a:p>
          <a:p>
            <a:endParaRPr lang="es-PE" dirty="0"/>
          </a:p>
          <a:p>
            <a:endParaRPr lang="es-PE" dirty="0" smtClean="0"/>
          </a:p>
          <a:p>
            <a:endParaRPr lang="es-PE" dirty="0"/>
          </a:p>
          <a:p>
            <a:endParaRPr lang="es-PE" dirty="0" smtClean="0"/>
          </a:p>
          <a:p>
            <a:endParaRPr lang="es-PE" dirty="0"/>
          </a:p>
          <a:p>
            <a:pPr marL="0" indent="0">
              <a:buNone/>
            </a:pPr>
            <a:endParaRPr lang="es-PE" dirty="0"/>
          </a:p>
        </p:txBody>
      </p:sp>
      <p:pic>
        <p:nvPicPr>
          <p:cNvPr id="2104" name="Picture 5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052736"/>
            <a:ext cx="5845175" cy="145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05"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212976"/>
            <a:ext cx="1209675"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6" name="Group 58"/>
          <p:cNvGrpSpPr>
            <a:grpSpLocks/>
          </p:cNvGrpSpPr>
          <p:nvPr/>
        </p:nvGrpSpPr>
        <p:grpSpPr bwMode="auto">
          <a:xfrm>
            <a:off x="2011887" y="3212976"/>
            <a:ext cx="1238250" cy="1168400"/>
            <a:chOff x="2627" y="-16"/>
            <a:chExt cx="1951" cy="1842"/>
          </a:xfrm>
        </p:grpSpPr>
        <p:sp>
          <p:nvSpPr>
            <p:cNvPr id="57" name="Freeform 59"/>
            <p:cNvSpPr>
              <a:spLocks/>
            </p:cNvSpPr>
            <p:nvPr/>
          </p:nvSpPr>
          <p:spPr bwMode="auto">
            <a:xfrm>
              <a:off x="2717" y="133"/>
              <a:ext cx="0" cy="1594"/>
            </a:xfrm>
            <a:custGeom>
              <a:avLst/>
              <a:gdLst>
                <a:gd name="T0" fmla="*/ 1594 h 1594"/>
                <a:gd name="T1" fmla="*/ 0 h 1594"/>
              </a:gdLst>
              <a:ahLst/>
              <a:cxnLst>
                <a:cxn ang="0">
                  <a:pos x="0" y="T0"/>
                </a:cxn>
                <a:cxn ang="0">
                  <a:pos x="0" y="T1"/>
                </a:cxn>
              </a:cxnLst>
              <a:rect l="0" t="0" r="r" b="b"/>
              <a:pathLst>
                <a:path h="1594">
                  <a:moveTo>
                    <a:pt x="0" y="1594"/>
                  </a:moveTo>
                  <a:lnTo>
                    <a:pt x="0" y="0"/>
                  </a:lnTo>
                </a:path>
              </a:pathLst>
            </a:custGeom>
            <a:noFill/>
            <a:ln w="9742">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E"/>
            </a:p>
          </p:txBody>
        </p:sp>
        <p:sp>
          <p:nvSpPr>
            <p:cNvPr id="58" name="Freeform 60"/>
            <p:cNvSpPr>
              <a:spLocks/>
            </p:cNvSpPr>
            <p:nvPr/>
          </p:nvSpPr>
          <p:spPr bwMode="auto">
            <a:xfrm>
              <a:off x="2635" y="-8"/>
              <a:ext cx="169" cy="151"/>
            </a:xfrm>
            <a:custGeom>
              <a:avLst/>
              <a:gdLst>
                <a:gd name="T0" fmla="*/ 169 w 169"/>
                <a:gd name="T1" fmla="*/ 152 h 151"/>
                <a:gd name="T2" fmla="*/ 82 w 169"/>
                <a:gd name="T3" fmla="*/ 0 h 151"/>
                <a:gd name="T4" fmla="*/ 0 w 169"/>
                <a:gd name="T5" fmla="*/ 152 h 151"/>
                <a:gd name="T6" fmla="*/ 169 w 169"/>
                <a:gd name="T7" fmla="*/ 152 h 151"/>
              </a:gdLst>
              <a:ahLst/>
              <a:cxnLst>
                <a:cxn ang="0">
                  <a:pos x="T0" y="T1"/>
                </a:cxn>
                <a:cxn ang="0">
                  <a:pos x="T2" y="T3"/>
                </a:cxn>
                <a:cxn ang="0">
                  <a:pos x="T4" y="T5"/>
                </a:cxn>
                <a:cxn ang="0">
                  <a:pos x="T6" y="T7"/>
                </a:cxn>
              </a:cxnLst>
              <a:rect l="0" t="0" r="r" b="b"/>
              <a:pathLst>
                <a:path w="169" h="151">
                  <a:moveTo>
                    <a:pt x="169" y="152"/>
                  </a:moveTo>
                  <a:lnTo>
                    <a:pt x="82" y="0"/>
                  </a:lnTo>
                  <a:lnTo>
                    <a:pt x="0" y="152"/>
                  </a:lnTo>
                  <a:lnTo>
                    <a:pt x="169" y="1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9" name="Freeform 61"/>
            <p:cNvSpPr>
              <a:spLocks/>
            </p:cNvSpPr>
            <p:nvPr/>
          </p:nvSpPr>
          <p:spPr bwMode="auto">
            <a:xfrm>
              <a:off x="2712" y="1737"/>
              <a:ext cx="1705" cy="0"/>
            </a:xfrm>
            <a:custGeom>
              <a:avLst/>
              <a:gdLst>
                <a:gd name="T0" fmla="*/ 0 w 1705"/>
                <a:gd name="T1" fmla="*/ 1705 w 1705"/>
              </a:gdLst>
              <a:ahLst/>
              <a:cxnLst>
                <a:cxn ang="0">
                  <a:pos x="T0" y="0"/>
                </a:cxn>
                <a:cxn ang="0">
                  <a:pos x="T1" y="0"/>
                </a:cxn>
              </a:cxnLst>
              <a:rect l="0" t="0" r="r" b="b"/>
              <a:pathLst>
                <a:path w="1705">
                  <a:moveTo>
                    <a:pt x="0" y="0"/>
                  </a:moveTo>
                  <a:lnTo>
                    <a:pt x="1705" y="0"/>
                  </a:lnTo>
                </a:path>
              </a:pathLst>
            </a:custGeom>
            <a:noFill/>
            <a:ln w="9107">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E"/>
            </a:p>
          </p:txBody>
        </p:sp>
        <p:sp>
          <p:nvSpPr>
            <p:cNvPr id="60" name="Freeform 62"/>
            <p:cNvSpPr>
              <a:spLocks/>
            </p:cNvSpPr>
            <p:nvPr/>
          </p:nvSpPr>
          <p:spPr bwMode="auto">
            <a:xfrm>
              <a:off x="4406" y="1661"/>
              <a:ext cx="165" cy="158"/>
            </a:xfrm>
            <a:custGeom>
              <a:avLst/>
              <a:gdLst>
                <a:gd name="T0" fmla="*/ 0 w 165"/>
                <a:gd name="T1" fmla="*/ 157 h 158"/>
                <a:gd name="T2" fmla="*/ 164 w 165"/>
                <a:gd name="T3" fmla="*/ 75 h 158"/>
                <a:gd name="T4" fmla="*/ 0 w 165"/>
                <a:gd name="T5" fmla="*/ 0 h 158"/>
                <a:gd name="T6" fmla="*/ 0 w 165"/>
                <a:gd name="T7" fmla="*/ 157 h 158"/>
              </a:gdLst>
              <a:ahLst/>
              <a:cxnLst>
                <a:cxn ang="0">
                  <a:pos x="T0" y="T1"/>
                </a:cxn>
                <a:cxn ang="0">
                  <a:pos x="T2" y="T3"/>
                </a:cxn>
                <a:cxn ang="0">
                  <a:pos x="T4" y="T5"/>
                </a:cxn>
                <a:cxn ang="0">
                  <a:pos x="T6" y="T7"/>
                </a:cxn>
              </a:cxnLst>
              <a:rect l="0" t="0" r="r" b="b"/>
              <a:pathLst>
                <a:path w="165" h="158">
                  <a:moveTo>
                    <a:pt x="0" y="157"/>
                  </a:moveTo>
                  <a:lnTo>
                    <a:pt x="164" y="75"/>
                  </a:lnTo>
                  <a:lnTo>
                    <a:pt x="0" y="0"/>
                  </a:lnTo>
                  <a:lnTo>
                    <a:pt x="0" y="1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1" name="Freeform 63"/>
            <p:cNvSpPr>
              <a:spLocks/>
            </p:cNvSpPr>
            <p:nvPr/>
          </p:nvSpPr>
          <p:spPr bwMode="auto">
            <a:xfrm>
              <a:off x="2717" y="253"/>
              <a:ext cx="963" cy="1375"/>
            </a:xfrm>
            <a:custGeom>
              <a:avLst/>
              <a:gdLst>
                <a:gd name="T0" fmla="*/ 25 w 963"/>
                <a:gd name="T1" fmla="*/ 555 h 1375"/>
                <a:gd name="T2" fmla="*/ 61 w 963"/>
                <a:gd name="T3" fmla="*/ 430 h 1375"/>
                <a:gd name="T4" fmla="*/ 91 w 963"/>
                <a:gd name="T5" fmla="*/ 401 h 1375"/>
                <a:gd name="T6" fmla="*/ 112 w 963"/>
                <a:gd name="T7" fmla="*/ 454 h 1375"/>
                <a:gd name="T8" fmla="*/ 137 w 963"/>
                <a:gd name="T9" fmla="*/ 574 h 1375"/>
                <a:gd name="T10" fmla="*/ 178 w 963"/>
                <a:gd name="T11" fmla="*/ 828 h 1375"/>
                <a:gd name="T12" fmla="*/ 199 w 963"/>
                <a:gd name="T13" fmla="*/ 947 h 1375"/>
                <a:gd name="T14" fmla="*/ 224 w 963"/>
                <a:gd name="T15" fmla="*/ 990 h 1375"/>
                <a:gd name="T16" fmla="*/ 250 w 963"/>
                <a:gd name="T17" fmla="*/ 914 h 1375"/>
                <a:gd name="T18" fmla="*/ 275 w 963"/>
                <a:gd name="T19" fmla="*/ 752 h 1375"/>
                <a:gd name="T20" fmla="*/ 327 w 963"/>
                <a:gd name="T21" fmla="*/ 382 h 1375"/>
                <a:gd name="T22" fmla="*/ 352 w 963"/>
                <a:gd name="T23" fmla="*/ 292 h 1375"/>
                <a:gd name="T24" fmla="*/ 377 w 963"/>
                <a:gd name="T25" fmla="*/ 313 h 1375"/>
                <a:gd name="T26" fmla="*/ 394 w 963"/>
                <a:gd name="T27" fmla="*/ 373 h 1375"/>
                <a:gd name="T28" fmla="*/ 406 w 963"/>
                <a:gd name="T29" fmla="*/ 443 h 1375"/>
                <a:gd name="T30" fmla="*/ 415 w 963"/>
                <a:gd name="T31" fmla="*/ 512 h 1375"/>
                <a:gd name="T32" fmla="*/ 423 w 963"/>
                <a:gd name="T33" fmla="*/ 564 h 1375"/>
                <a:gd name="T34" fmla="*/ 434 w 963"/>
                <a:gd name="T35" fmla="*/ 647 h 1375"/>
                <a:gd name="T36" fmla="*/ 445 w 963"/>
                <a:gd name="T37" fmla="*/ 731 h 1375"/>
                <a:gd name="T38" fmla="*/ 456 w 963"/>
                <a:gd name="T39" fmla="*/ 815 h 1375"/>
                <a:gd name="T40" fmla="*/ 467 w 963"/>
                <a:gd name="T41" fmla="*/ 898 h 1375"/>
                <a:gd name="T42" fmla="*/ 481 w 963"/>
                <a:gd name="T43" fmla="*/ 981 h 1375"/>
                <a:gd name="T44" fmla="*/ 497 w 963"/>
                <a:gd name="T45" fmla="*/ 1062 h 1375"/>
                <a:gd name="T46" fmla="*/ 521 w 963"/>
                <a:gd name="T47" fmla="*/ 1115 h 1375"/>
                <a:gd name="T48" fmla="*/ 537 w 963"/>
                <a:gd name="T49" fmla="*/ 1053 h 1375"/>
                <a:gd name="T50" fmla="*/ 548 w 963"/>
                <a:gd name="T51" fmla="*/ 945 h 1375"/>
                <a:gd name="T52" fmla="*/ 555 w 963"/>
                <a:gd name="T53" fmla="*/ 875 h 1375"/>
                <a:gd name="T54" fmla="*/ 559 w 963"/>
                <a:gd name="T55" fmla="*/ 804 h 1375"/>
                <a:gd name="T56" fmla="*/ 562 w 963"/>
                <a:gd name="T57" fmla="*/ 733 h 1375"/>
                <a:gd name="T58" fmla="*/ 565 w 963"/>
                <a:gd name="T59" fmla="*/ 661 h 1375"/>
                <a:gd name="T60" fmla="*/ 568 w 963"/>
                <a:gd name="T61" fmla="*/ 591 h 1375"/>
                <a:gd name="T62" fmla="*/ 573 w 963"/>
                <a:gd name="T63" fmla="*/ 521 h 1375"/>
                <a:gd name="T64" fmla="*/ 577 w 963"/>
                <a:gd name="T65" fmla="*/ 456 h 1375"/>
                <a:gd name="T66" fmla="*/ 579 w 963"/>
                <a:gd name="T67" fmla="*/ 390 h 1375"/>
                <a:gd name="T68" fmla="*/ 582 w 963"/>
                <a:gd name="T69" fmla="*/ 323 h 1375"/>
                <a:gd name="T70" fmla="*/ 585 w 963"/>
                <a:gd name="T71" fmla="*/ 256 h 1375"/>
                <a:gd name="T72" fmla="*/ 590 w 963"/>
                <a:gd name="T73" fmla="*/ 189 h 1375"/>
                <a:gd name="T74" fmla="*/ 597 w 963"/>
                <a:gd name="T75" fmla="*/ 124 h 1375"/>
                <a:gd name="T76" fmla="*/ 603 w 963"/>
                <a:gd name="T77" fmla="*/ 57 h 1375"/>
                <a:gd name="T78" fmla="*/ 618 w 963"/>
                <a:gd name="T79" fmla="*/ 0 h 1375"/>
                <a:gd name="T80" fmla="*/ 637 w 963"/>
                <a:gd name="T81" fmla="*/ 35 h 1375"/>
                <a:gd name="T82" fmla="*/ 649 w 963"/>
                <a:gd name="T83" fmla="*/ 97 h 1375"/>
                <a:gd name="T84" fmla="*/ 660 w 963"/>
                <a:gd name="T85" fmla="*/ 185 h 1375"/>
                <a:gd name="T86" fmla="*/ 671 w 963"/>
                <a:gd name="T87" fmla="*/ 273 h 1375"/>
                <a:gd name="T88" fmla="*/ 682 w 963"/>
                <a:gd name="T89" fmla="*/ 360 h 1375"/>
                <a:gd name="T90" fmla="*/ 693 w 963"/>
                <a:gd name="T91" fmla="*/ 447 h 1375"/>
                <a:gd name="T92" fmla="*/ 703 w 963"/>
                <a:gd name="T93" fmla="*/ 534 h 1375"/>
                <a:gd name="T94" fmla="*/ 711 w 963"/>
                <a:gd name="T95" fmla="*/ 621 h 1375"/>
                <a:gd name="T96" fmla="*/ 718 w 963"/>
                <a:gd name="T97" fmla="*/ 709 h 1375"/>
                <a:gd name="T98" fmla="*/ 726 w 963"/>
                <a:gd name="T99" fmla="*/ 797 h 1375"/>
                <a:gd name="T100" fmla="*/ 735 w 963"/>
                <a:gd name="T101" fmla="*/ 884 h 1375"/>
                <a:gd name="T102" fmla="*/ 745 w 963"/>
                <a:gd name="T103" fmla="*/ 972 h 1375"/>
                <a:gd name="T104" fmla="*/ 756 w 963"/>
                <a:gd name="T105" fmla="*/ 1060 h 1375"/>
                <a:gd name="T106" fmla="*/ 767 w 963"/>
                <a:gd name="T107" fmla="*/ 1147 h 1375"/>
                <a:gd name="T108" fmla="*/ 779 w 963"/>
                <a:gd name="T109" fmla="*/ 1235 h 1375"/>
                <a:gd name="T110" fmla="*/ 797 w 963"/>
                <a:gd name="T111" fmla="*/ 1345 h 1375"/>
                <a:gd name="T112" fmla="*/ 819 w 963"/>
                <a:gd name="T113" fmla="*/ 1374 h 1375"/>
                <a:gd name="T114" fmla="*/ 849 w 963"/>
                <a:gd name="T115" fmla="*/ 1312 h 1375"/>
                <a:gd name="T116" fmla="*/ 880 w 963"/>
                <a:gd name="T117" fmla="*/ 1158 h 1375"/>
                <a:gd name="T118" fmla="*/ 905 w 963"/>
                <a:gd name="T119" fmla="*/ 933 h 1375"/>
                <a:gd name="T120" fmla="*/ 946 w 963"/>
                <a:gd name="T121" fmla="*/ 564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 h="1375">
                  <a:moveTo>
                    <a:pt x="0" y="665"/>
                  </a:moveTo>
                  <a:lnTo>
                    <a:pt x="9" y="608"/>
                  </a:lnTo>
                  <a:lnTo>
                    <a:pt x="25" y="555"/>
                  </a:lnTo>
                  <a:lnTo>
                    <a:pt x="34" y="502"/>
                  </a:lnTo>
                  <a:lnTo>
                    <a:pt x="45" y="459"/>
                  </a:lnTo>
                  <a:lnTo>
                    <a:pt x="61" y="430"/>
                  </a:lnTo>
                  <a:lnTo>
                    <a:pt x="70" y="406"/>
                  </a:lnTo>
                  <a:lnTo>
                    <a:pt x="81" y="401"/>
                  </a:lnTo>
                  <a:lnTo>
                    <a:pt x="91" y="401"/>
                  </a:lnTo>
                  <a:lnTo>
                    <a:pt x="97" y="411"/>
                  </a:lnTo>
                  <a:lnTo>
                    <a:pt x="106" y="425"/>
                  </a:lnTo>
                  <a:lnTo>
                    <a:pt x="112" y="454"/>
                  </a:lnTo>
                  <a:lnTo>
                    <a:pt x="122" y="488"/>
                  </a:lnTo>
                  <a:lnTo>
                    <a:pt x="127" y="526"/>
                  </a:lnTo>
                  <a:lnTo>
                    <a:pt x="137" y="574"/>
                  </a:lnTo>
                  <a:lnTo>
                    <a:pt x="142" y="622"/>
                  </a:lnTo>
                  <a:lnTo>
                    <a:pt x="163" y="728"/>
                  </a:lnTo>
                  <a:lnTo>
                    <a:pt x="178" y="828"/>
                  </a:lnTo>
                  <a:lnTo>
                    <a:pt x="183" y="876"/>
                  </a:lnTo>
                  <a:lnTo>
                    <a:pt x="194" y="914"/>
                  </a:lnTo>
                  <a:lnTo>
                    <a:pt x="199" y="947"/>
                  </a:lnTo>
                  <a:lnTo>
                    <a:pt x="209" y="971"/>
                  </a:lnTo>
                  <a:lnTo>
                    <a:pt x="219" y="985"/>
                  </a:lnTo>
                  <a:lnTo>
                    <a:pt x="224" y="990"/>
                  </a:lnTo>
                  <a:lnTo>
                    <a:pt x="235" y="981"/>
                  </a:lnTo>
                  <a:lnTo>
                    <a:pt x="239" y="952"/>
                  </a:lnTo>
                  <a:lnTo>
                    <a:pt x="250" y="914"/>
                  </a:lnTo>
                  <a:lnTo>
                    <a:pt x="260" y="867"/>
                  </a:lnTo>
                  <a:lnTo>
                    <a:pt x="266" y="814"/>
                  </a:lnTo>
                  <a:lnTo>
                    <a:pt x="275" y="752"/>
                  </a:lnTo>
                  <a:lnTo>
                    <a:pt x="307" y="493"/>
                  </a:lnTo>
                  <a:lnTo>
                    <a:pt x="316" y="435"/>
                  </a:lnTo>
                  <a:lnTo>
                    <a:pt x="327" y="382"/>
                  </a:lnTo>
                  <a:lnTo>
                    <a:pt x="337" y="340"/>
                  </a:lnTo>
                  <a:lnTo>
                    <a:pt x="343" y="311"/>
                  </a:lnTo>
                  <a:lnTo>
                    <a:pt x="352" y="292"/>
                  </a:lnTo>
                  <a:lnTo>
                    <a:pt x="363" y="287"/>
                  </a:lnTo>
                  <a:lnTo>
                    <a:pt x="370" y="299"/>
                  </a:lnTo>
                  <a:lnTo>
                    <a:pt x="377" y="313"/>
                  </a:lnTo>
                  <a:lnTo>
                    <a:pt x="383" y="331"/>
                  </a:lnTo>
                  <a:lnTo>
                    <a:pt x="389" y="351"/>
                  </a:lnTo>
                  <a:lnTo>
                    <a:pt x="394" y="373"/>
                  </a:lnTo>
                  <a:lnTo>
                    <a:pt x="398" y="396"/>
                  </a:lnTo>
                  <a:lnTo>
                    <a:pt x="402" y="419"/>
                  </a:lnTo>
                  <a:lnTo>
                    <a:pt x="406" y="443"/>
                  </a:lnTo>
                  <a:lnTo>
                    <a:pt x="409" y="467"/>
                  </a:lnTo>
                  <a:lnTo>
                    <a:pt x="412" y="490"/>
                  </a:lnTo>
                  <a:lnTo>
                    <a:pt x="415" y="512"/>
                  </a:lnTo>
                  <a:lnTo>
                    <a:pt x="418" y="532"/>
                  </a:lnTo>
                  <a:lnTo>
                    <a:pt x="420" y="549"/>
                  </a:lnTo>
                  <a:lnTo>
                    <a:pt x="423" y="564"/>
                  </a:lnTo>
                  <a:lnTo>
                    <a:pt x="427" y="592"/>
                  </a:lnTo>
                  <a:lnTo>
                    <a:pt x="431" y="619"/>
                  </a:lnTo>
                  <a:lnTo>
                    <a:pt x="434" y="647"/>
                  </a:lnTo>
                  <a:lnTo>
                    <a:pt x="438" y="675"/>
                  </a:lnTo>
                  <a:lnTo>
                    <a:pt x="441" y="703"/>
                  </a:lnTo>
                  <a:lnTo>
                    <a:pt x="445" y="731"/>
                  </a:lnTo>
                  <a:lnTo>
                    <a:pt x="448" y="759"/>
                  </a:lnTo>
                  <a:lnTo>
                    <a:pt x="452" y="787"/>
                  </a:lnTo>
                  <a:lnTo>
                    <a:pt x="456" y="815"/>
                  </a:lnTo>
                  <a:lnTo>
                    <a:pt x="459" y="843"/>
                  </a:lnTo>
                  <a:lnTo>
                    <a:pt x="463" y="871"/>
                  </a:lnTo>
                  <a:lnTo>
                    <a:pt x="467" y="898"/>
                  </a:lnTo>
                  <a:lnTo>
                    <a:pt x="471" y="926"/>
                  </a:lnTo>
                  <a:lnTo>
                    <a:pt x="476" y="953"/>
                  </a:lnTo>
                  <a:lnTo>
                    <a:pt x="481" y="981"/>
                  </a:lnTo>
                  <a:lnTo>
                    <a:pt x="486" y="1008"/>
                  </a:lnTo>
                  <a:lnTo>
                    <a:pt x="491" y="1035"/>
                  </a:lnTo>
                  <a:lnTo>
                    <a:pt x="497" y="1062"/>
                  </a:lnTo>
                  <a:lnTo>
                    <a:pt x="504" y="1089"/>
                  </a:lnTo>
                  <a:lnTo>
                    <a:pt x="510" y="1115"/>
                  </a:lnTo>
                  <a:lnTo>
                    <a:pt x="521" y="1115"/>
                  </a:lnTo>
                  <a:lnTo>
                    <a:pt x="531" y="1096"/>
                  </a:lnTo>
                  <a:lnTo>
                    <a:pt x="531" y="1077"/>
                  </a:lnTo>
                  <a:lnTo>
                    <a:pt x="537" y="1053"/>
                  </a:lnTo>
                  <a:lnTo>
                    <a:pt x="542" y="990"/>
                  </a:lnTo>
                  <a:lnTo>
                    <a:pt x="545" y="968"/>
                  </a:lnTo>
                  <a:lnTo>
                    <a:pt x="548" y="945"/>
                  </a:lnTo>
                  <a:lnTo>
                    <a:pt x="551" y="922"/>
                  </a:lnTo>
                  <a:lnTo>
                    <a:pt x="553" y="899"/>
                  </a:lnTo>
                  <a:lnTo>
                    <a:pt x="555" y="875"/>
                  </a:lnTo>
                  <a:lnTo>
                    <a:pt x="557" y="852"/>
                  </a:lnTo>
                  <a:lnTo>
                    <a:pt x="558" y="828"/>
                  </a:lnTo>
                  <a:lnTo>
                    <a:pt x="559" y="804"/>
                  </a:lnTo>
                  <a:lnTo>
                    <a:pt x="560" y="781"/>
                  </a:lnTo>
                  <a:lnTo>
                    <a:pt x="561" y="757"/>
                  </a:lnTo>
                  <a:lnTo>
                    <a:pt x="562" y="733"/>
                  </a:lnTo>
                  <a:lnTo>
                    <a:pt x="563" y="709"/>
                  </a:lnTo>
                  <a:lnTo>
                    <a:pt x="564" y="685"/>
                  </a:lnTo>
                  <a:lnTo>
                    <a:pt x="565" y="661"/>
                  </a:lnTo>
                  <a:lnTo>
                    <a:pt x="566" y="638"/>
                  </a:lnTo>
                  <a:lnTo>
                    <a:pt x="567" y="614"/>
                  </a:lnTo>
                  <a:lnTo>
                    <a:pt x="568" y="591"/>
                  </a:lnTo>
                  <a:lnTo>
                    <a:pt x="569" y="567"/>
                  </a:lnTo>
                  <a:lnTo>
                    <a:pt x="571" y="544"/>
                  </a:lnTo>
                  <a:lnTo>
                    <a:pt x="573" y="521"/>
                  </a:lnTo>
                  <a:lnTo>
                    <a:pt x="574" y="500"/>
                  </a:lnTo>
                  <a:lnTo>
                    <a:pt x="575" y="478"/>
                  </a:lnTo>
                  <a:lnTo>
                    <a:pt x="577" y="456"/>
                  </a:lnTo>
                  <a:lnTo>
                    <a:pt x="578" y="434"/>
                  </a:lnTo>
                  <a:lnTo>
                    <a:pt x="578" y="412"/>
                  </a:lnTo>
                  <a:lnTo>
                    <a:pt x="579" y="390"/>
                  </a:lnTo>
                  <a:lnTo>
                    <a:pt x="580" y="367"/>
                  </a:lnTo>
                  <a:lnTo>
                    <a:pt x="581" y="345"/>
                  </a:lnTo>
                  <a:lnTo>
                    <a:pt x="582" y="323"/>
                  </a:lnTo>
                  <a:lnTo>
                    <a:pt x="583" y="300"/>
                  </a:lnTo>
                  <a:lnTo>
                    <a:pt x="584" y="278"/>
                  </a:lnTo>
                  <a:lnTo>
                    <a:pt x="585" y="256"/>
                  </a:lnTo>
                  <a:lnTo>
                    <a:pt x="587" y="233"/>
                  </a:lnTo>
                  <a:lnTo>
                    <a:pt x="588" y="211"/>
                  </a:lnTo>
                  <a:lnTo>
                    <a:pt x="590" y="189"/>
                  </a:lnTo>
                  <a:lnTo>
                    <a:pt x="592" y="167"/>
                  </a:lnTo>
                  <a:lnTo>
                    <a:pt x="594" y="145"/>
                  </a:lnTo>
                  <a:lnTo>
                    <a:pt x="597" y="124"/>
                  </a:lnTo>
                  <a:lnTo>
                    <a:pt x="600" y="102"/>
                  </a:lnTo>
                  <a:lnTo>
                    <a:pt x="603" y="81"/>
                  </a:lnTo>
                  <a:lnTo>
                    <a:pt x="603" y="57"/>
                  </a:lnTo>
                  <a:lnTo>
                    <a:pt x="614" y="14"/>
                  </a:lnTo>
                  <a:lnTo>
                    <a:pt x="614" y="4"/>
                  </a:lnTo>
                  <a:lnTo>
                    <a:pt x="618" y="0"/>
                  </a:lnTo>
                  <a:lnTo>
                    <a:pt x="623" y="0"/>
                  </a:lnTo>
                  <a:lnTo>
                    <a:pt x="631" y="15"/>
                  </a:lnTo>
                  <a:lnTo>
                    <a:pt x="637" y="35"/>
                  </a:lnTo>
                  <a:lnTo>
                    <a:pt x="642" y="58"/>
                  </a:lnTo>
                  <a:lnTo>
                    <a:pt x="646" y="80"/>
                  </a:lnTo>
                  <a:lnTo>
                    <a:pt x="649" y="97"/>
                  </a:lnTo>
                  <a:lnTo>
                    <a:pt x="652" y="127"/>
                  </a:lnTo>
                  <a:lnTo>
                    <a:pt x="656" y="156"/>
                  </a:lnTo>
                  <a:lnTo>
                    <a:pt x="660" y="185"/>
                  </a:lnTo>
                  <a:lnTo>
                    <a:pt x="663" y="215"/>
                  </a:lnTo>
                  <a:lnTo>
                    <a:pt x="667" y="244"/>
                  </a:lnTo>
                  <a:lnTo>
                    <a:pt x="671" y="273"/>
                  </a:lnTo>
                  <a:lnTo>
                    <a:pt x="675" y="302"/>
                  </a:lnTo>
                  <a:lnTo>
                    <a:pt x="679" y="331"/>
                  </a:lnTo>
                  <a:lnTo>
                    <a:pt x="682" y="360"/>
                  </a:lnTo>
                  <a:lnTo>
                    <a:pt x="686" y="389"/>
                  </a:lnTo>
                  <a:lnTo>
                    <a:pt x="690" y="418"/>
                  </a:lnTo>
                  <a:lnTo>
                    <a:pt x="693" y="447"/>
                  </a:lnTo>
                  <a:lnTo>
                    <a:pt x="697" y="476"/>
                  </a:lnTo>
                  <a:lnTo>
                    <a:pt x="700" y="505"/>
                  </a:lnTo>
                  <a:lnTo>
                    <a:pt x="703" y="534"/>
                  </a:lnTo>
                  <a:lnTo>
                    <a:pt x="706" y="563"/>
                  </a:lnTo>
                  <a:lnTo>
                    <a:pt x="709" y="592"/>
                  </a:lnTo>
                  <a:lnTo>
                    <a:pt x="711" y="621"/>
                  </a:lnTo>
                  <a:lnTo>
                    <a:pt x="714" y="651"/>
                  </a:lnTo>
                  <a:lnTo>
                    <a:pt x="716" y="680"/>
                  </a:lnTo>
                  <a:lnTo>
                    <a:pt x="718" y="709"/>
                  </a:lnTo>
                  <a:lnTo>
                    <a:pt x="721" y="738"/>
                  </a:lnTo>
                  <a:lnTo>
                    <a:pt x="723" y="767"/>
                  </a:lnTo>
                  <a:lnTo>
                    <a:pt x="726" y="797"/>
                  </a:lnTo>
                  <a:lnTo>
                    <a:pt x="729" y="826"/>
                  </a:lnTo>
                  <a:lnTo>
                    <a:pt x="732" y="855"/>
                  </a:lnTo>
                  <a:lnTo>
                    <a:pt x="735" y="884"/>
                  </a:lnTo>
                  <a:lnTo>
                    <a:pt x="739" y="914"/>
                  </a:lnTo>
                  <a:lnTo>
                    <a:pt x="742" y="943"/>
                  </a:lnTo>
                  <a:lnTo>
                    <a:pt x="745" y="972"/>
                  </a:lnTo>
                  <a:lnTo>
                    <a:pt x="749" y="1001"/>
                  </a:lnTo>
                  <a:lnTo>
                    <a:pt x="752" y="1030"/>
                  </a:lnTo>
                  <a:lnTo>
                    <a:pt x="756" y="1060"/>
                  </a:lnTo>
                  <a:lnTo>
                    <a:pt x="760" y="1089"/>
                  </a:lnTo>
                  <a:lnTo>
                    <a:pt x="763" y="1118"/>
                  </a:lnTo>
                  <a:lnTo>
                    <a:pt x="767" y="1147"/>
                  </a:lnTo>
                  <a:lnTo>
                    <a:pt x="771" y="1176"/>
                  </a:lnTo>
                  <a:lnTo>
                    <a:pt x="775" y="1205"/>
                  </a:lnTo>
                  <a:lnTo>
                    <a:pt x="779" y="1235"/>
                  </a:lnTo>
                  <a:lnTo>
                    <a:pt x="783" y="1264"/>
                  </a:lnTo>
                  <a:lnTo>
                    <a:pt x="788" y="1297"/>
                  </a:lnTo>
                  <a:lnTo>
                    <a:pt x="797" y="1345"/>
                  </a:lnTo>
                  <a:lnTo>
                    <a:pt x="803" y="1360"/>
                  </a:lnTo>
                  <a:lnTo>
                    <a:pt x="808" y="1369"/>
                  </a:lnTo>
                  <a:lnTo>
                    <a:pt x="819" y="1374"/>
                  </a:lnTo>
                  <a:lnTo>
                    <a:pt x="828" y="1365"/>
                  </a:lnTo>
                  <a:lnTo>
                    <a:pt x="839" y="1345"/>
                  </a:lnTo>
                  <a:lnTo>
                    <a:pt x="849" y="1312"/>
                  </a:lnTo>
                  <a:lnTo>
                    <a:pt x="860" y="1273"/>
                  </a:lnTo>
                  <a:lnTo>
                    <a:pt x="869" y="1221"/>
                  </a:lnTo>
                  <a:lnTo>
                    <a:pt x="880" y="1158"/>
                  </a:lnTo>
                  <a:lnTo>
                    <a:pt x="890" y="1091"/>
                  </a:lnTo>
                  <a:lnTo>
                    <a:pt x="900" y="1014"/>
                  </a:lnTo>
                  <a:lnTo>
                    <a:pt x="905" y="933"/>
                  </a:lnTo>
                  <a:lnTo>
                    <a:pt x="916" y="848"/>
                  </a:lnTo>
                  <a:lnTo>
                    <a:pt x="926" y="756"/>
                  </a:lnTo>
                  <a:lnTo>
                    <a:pt x="946" y="564"/>
                  </a:lnTo>
                  <a:lnTo>
                    <a:pt x="962" y="368"/>
                  </a:lnTo>
                </a:path>
              </a:pathLst>
            </a:custGeom>
            <a:noFill/>
            <a:ln w="953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E"/>
            </a:p>
          </p:txBody>
        </p:sp>
      </p:grpSp>
      <p:pic>
        <p:nvPicPr>
          <p:cNvPr id="2112" name="Picture 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9955" y="3307488"/>
            <a:ext cx="5845175" cy="635000"/>
          </a:xfrm>
          <a:prstGeom prst="rect">
            <a:avLst/>
          </a:prstGeom>
          <a:noFill/>
          <a:extLst>
            <a:ext uri="{909E8E84-426E-40DD-AFC4-6F175D3DCCD1}">
              <a14:hiddenFill xmlns:a14="http://schemas.microsoft.com/office/drawing/2010/main">
                <a:solidFill>
                  <a:srgbClr val="FFFFFF"/>
                </a:solidFill>
              </a14:hiddenFill>
            </a:ext>
          </a:extLst>
        </p:spPr>
      </p:pic>
      <p:sp>
        <p:nvSpPr>
          <p:cNvPr id="62" name="61 Rectángulo"/>
          <p:cNvSpPr/>
          <p:nvPr/>
        </p:nvSpPr>
        <p:spPr>
          <a:xfrm>
            <a:off x="1475656" y="4754246"/>
            <a:ext cx="6480720" cy="707886"/>
          </a:xfrm>
          <a:prstGeom prst="rect">
            <a:avLst/>
          </a:prstGeom>
        </p:spPr>
        <p:txBody>
          <a:bodyPr wrap="square">
            <a:spAutoFit/>
          </a:bodyPr>
          <a:lstStyle/>
          <a:p>
            <a:r>
              <a:rPr lang="es-PE" sz="2000" dirty="0">
                <a:latin typeface="Arial" pitchFamily="34" charset="0"/>
                <a:cs typeface="Arial" pitchFamily="34" charset="0"/>
              </a:rPr>
              <a:t>Figura  Naturaleza de la inestabilidad a pequeñas perturbaciones, con voltaje de campo controlado.</a:t>
            </a:r>
          </a:p>
        </p:txBody>
      </p:sp>
    </p:spTree>
    <p:extLst>
      <p:ext uri="{BB962C8B-B14F-4D97-AF65-F5344CB8AC3E}">
        <p14:creationId xmlns:p14="http://schemas.microsoft.com/office/powerpoint/2010/main" val="4589804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856984" cy="6480720"/>
          </a:xfrm>
          <a:solidFill>
            <a:srgbClr val="00B0F0"/>
          </a:solidFill>
        </p:spPr>
        <p:txBody>
          <a:bodyPr>
            <a:normAutofit/>
          </a:bodyPr>
          <a:lstStyle/>
          <a:p>
            <a:pPr marL="0" indent="0">
              <a:lnSpc>
                <a:spcPct val="150000"/>
              </a:lnSpc>
              <a:buNone/>
            </a:pPr>
            <a:r>
              <a:rPr lang="es-PE" sz="2800" b="1" dirty="0" smtClean="0">
                <a:latin typeface="Arial" pitchFamily="34" charset="0"/>
                <a:cs typeface="Arial" pitchFamily="34" charset="0"/>
              </a:rPr>
              <a:t>    </a:t>
            </a:r>
            <a:r>
              <a:rPr lang="es-PE" sz="2800" b="1" dirty="0">
                <a:solidFill>
                  <a:srgbClr val="FF0000"/>
                </a:solidFill>
                <a:latin typeface="Arial" pitchFamily="34" charset="0"/>
                <a:cs typeface="Arial" pitchFamily="34" charset="0"/>
              </a:rPr>
              <a:t>Estabilidad Transitoria.</a:t>
            </a:r>
          </a:p>
          <a:p>
            <a:pPr>
              <a:lnSpc>
                <a:spcPct val="150000"/>
              </a:lnSpc>
            </a:pPr>
            <a:endParaRPr lang="es-PE" sz="2800" dirty="0">
              <a:latin typeface="Arial" pitchFamily="34" charset="0"/>
              <a:cs typeface="Arial" pitchFamily="34" charset="0"/>
            </a:endParaRPr>
          </a:p>
          <a:p>
            <a:pPr algn="just">
              <a:lnSpc>
                <a:spcPct val="150000"/>
              </a:lnSpc>
            </a:pPr>
            <a:r>
              <a:rPr lang="es-PE" sz="2800" dirty="0">
                <a:latin typeface="Arial" pitchFamily="34" charset="0"/>
                <a:cs typeface="Arial" pitchFamily="34" charset="0"/>
              </a:rPr>
              <a:t>Es la disposición del sistema de potencia de mantener el sincronismo después de un disturbio transitorio severo. Producto de este disturbio se generan grandes variaciones del ángulo del rotor del generador, estas variaciones se deben a la relación no lineal que existe entre la potencia y el ángulo. </a:t>
            </a:r>
            <a:endParaRPr lang="es-PE" sz="2800" dirty="0"/>
          </a:p>
        </p:txBody>
      </p:sp>
    </p:spTree>
    <p:extLst>
      <p:ext uri="{BB962C8B-B14F-4D97-AF65-F5344CB8AC3E}">
        <p14:creationId xmlns:p14="http://schemas.microsoft.com/office/powerpoint/2010/main" val="8994928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16632"/>
            <a:ext cx="8856984" cy="6552728"/>
          </a:xfrm>
          <a:solidFill>
            <a:srgbClr val="00B0F0"/>
          </a:solidFill>
        </p:spPr>
        <p:txBody>
          <a:bodyPr/>
          <a:lstStyle/>
          <a:p>
            <a:pPr algn="just">
              <a:lnSpc>
                <a:spcPct val="150000"/>
              </a:lnSpc>
            </a:pPr>
            <a:r>
              <a:rPr lang="es-PE" dirty="0">
                <a:latin typeface="Arial" pitchFamily="34" charset="0"/>
                <a:cs typeface="Arial" pitchFamily="34" charset="0"/>
              </a:rPr>
              <a:t>La estabilidad transitoria de un SEP depende de la condición inicial de operación, de la severidad del disturbio y la robustez de la red de transmisión en el periodo de post falla. </a:t>
            </a:r>
          </a:p>
          <a:p>
            <a:endParaRPr lang="es-PE" dirty="0"/>
          </a:p>
        </p:txBody>
      </p:sp>
    </p:spTree>
    <p:extLst>
      <p:ext uri="{BB962C8B-B14F-4D97-AF65-F5344CB8AC3E}">
        <p14:creationId xmlns:p14="http://schemas.microsoft.com/office/powerpoint/2010/main" val="27390387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476672"/>
            <a:ext cx="8229600" cy="5832648"/>
          </a:xfrm>
          <a:solidFill>
            <a:srgbClr val="00B0F0"/>
          </a:solidFill>
        </p:spPr>
        <p:txBody>
          <a:bodyPr/>
          <a:lstStyle/>
          <a:p>
            <a:pPr algn="just"/>
            <a:r>
              <a:rPr lang="es-PE" dirty="0">
                <a:latin typeface="Arial" pitchFamily="34" charset="0"/>
                <a:cs typeface="Arial" pitchFamily="34" charset="0"/>
              </a:rPr>
              <a:t>El rango de tiempo de interés para el estudio de este tipo de estabilidad angular es de los tres a los cinco segundos después de la ocurrencia del disturbio</a:t>
            </a:r>
            <a:r>
              <a:rPr lang="es-PE" dirty="0" smtClean="0">
                <a:latin typeface="Arial" pitchFamily="34" charset="0"/>
                <a:cs typeface="Arial" pitchFamily="34" charset="0"/>
              </a:rPr>
              <a:t>, aunque </a:t>
            </a:r>
            <a:r>
              <a:rPr lang="es-PE" dirty="0">
                <a:latin typeface="Arial" pitchFamily="34" charset="0"/>
                <a:cs typeface="Arial" pitchFamily="34" charset="0"/>
              </a:rPr>
              <a:t>puede ser hasta 10 </a:t>
            </a:r>
            <a:r>
              <a:rPr lang="es-PE" dirty="0" err="1">
                <a:latin typeface="Arial" pitchFamily="34" charset="0"/>
                <a:cs typeface="Arial" pitchFamily="34" charset="0"/>
              </a:rPr>
              <a:t>seg</a:t>
            </a:r>
            <a:r>
              <a:rPr lang="es-PE" dirty="0">
                <a:latin typeface="Arial" pitchFamily="34" charset="0"/>
                <a:cs typeface="Arial" pitchFamily="34" charset="0"/>
              </a:rPr>
              <a:t>. Para sistemas que tengan </a:t>
            </a:r>
            <a:r>
              <a:rPr lang="es-PE" dirty="0" smtClean="0">
                <a:latin typeface="Arial" pitchFamily="34" charset="0"/>
                <a:cs typeface="Arial" pitchFamily="34" charset="0"/>
              </a:rPr>
              <a:t>predominación </a:t>
            </a:r>
            <a:r>
              <a:rPr lang="es-PE" dirty="0">
                <a:latin typeface="Arial" pitchFamily="34" charset="0"/>
                <a:cs typeface="Arial" pitchFamily="34" charset="0"/>
              </a:rPr>
              <a:t>de los modos </a:t>
            </a:r>
            <a:r>
              <a:rPr lang="es-PE" dirty="0" smtClean="0">
                <a:latin typeface="Arial" pitchFamily="34" charset="0"/>
                <a:cs typeface="Arial" pitchFamily="34" charset="0"/>
              </a:rPr>
              <a:t>inter-</a:t>
            </a:r>
            <a:r>
              <a:rPr lang="es-PE" dirty="0">
                <a:latin typeface="Arial" pitchFamily="34" charset="0"/>
                <a:cs typeface="Arial" pitchFamily="34" charset="0"/>
              </a:rPr>
              <a:t>á</a:t>
            </a:r>
            <a:r>
              <a:rPr lang="es-PE" dirty="0" smtClean="0">
                <a:latin typeface="Arial" pitchFamily="34" charset="0"/>
                <a:cs typeface="Arial" pitchFamily="34" charset="0"/>
              </a:rPr>
              <a:t>reas</a:t>
            </a:r>
            <a:r>
              <a:rPr lang="es-PE" dirty="0">
                <a:latin typeface="Arial" pitchFamily="34" charset="0"/>
                <a:cs typeface="Arial" pitchFamily="34" charset="0"/>
              </a:rPr>
              <a:t>.</a:t>
            </a:r>
          </a:p>
          <a:p>
            <a:endParaRPr lang="es-PE" dirty="0">
              <a:latin typeface="Arial" pitchFamily="34" charset="0"/>
              <a:cs typeface="Arial" pitchFamily="34" charset="0"/>
            </a:endParaRPr>
          </a:p>
        </p:txBody>
      </p:sp>
    </p:spTree>
    <p:extLst>
      <p:ext uri="{BB962C8B-B14F-4D97-AF65-F5344CB8AC3E}">
        <p14:creationId xmlns:p14="http://schemas.microsoft.com/office/powerpoint/2010/main" val="21245614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928992" cy="5112568"/>
          </a:xfrm>
          <a:prstGeom prst="rect">
            <a:avLst/>
          </a:prstGeom>
          <a:solidFill>
            <a:srgbClr val="00B0F0"/>
          </a:solidFill>
          <a:ln>
            <a:noFill/>
          </a:ln>
          <a:effectLst/>
          <a:extLst/>
        </p:spPr>
      </p:pic>
      <p:sp>
        <p:nvSpPr>
          <p:cNvPr id="4" name="3 Rectángulo"/>
          <p:cNvSpPr/>
          <p:nvPr/>
        </p:nvSpPr>
        <p:spPr>
          <a:xfrm>
            <a:off x="1475656" y="5589240"/>
            <a:ext cx="6768752" cy="729430"/>
          </a:xfrm>
          <a:prstGeom prst="rect">
            <a:avLst/>
          </a:prstGeom>
          <a:solidFill>
            <a:srgbClr val="00B0F0"/>
          </a:solidFill>
        </p:spPr>
        <p:txBody>
          <a:bodyPr wrap="square">
            <a:spAutoFit/>
          </a:bodyPr>
          <a:lstStyle/>
          <a:p>
            <a:pPr marL="527050">
              <a:lnSpc>
                <a:spcPct val="115000"/>
              </a:lnSpc>
              <a:spcBef>
                <a:spcPts val="165"/>
              </a:spcBef>
              <a:spcAft>
                <a:spcPts val="0"/>
              </a:spcAft>
            </a:pPr>
            <a:r>
              <a:rPr lang="es-PE" b="1" spc="5" dirty="0">
                <a:latin typeface="Arial" pitchFamily="34" charset="0"/>
                <a:ea typeface="Times New Roman"/>
                <a:cs typeface="Arial" pitchFamily="34" charset="0"/>
              </a:rPr>
              <a:t>F</a:t>
            </a:r>
            <a:r>
              <a:rPr lang="es-PE" b="1" spc="-10" dirty="0">
                <a:latin typeface="Arial" pitchFamily="34" charset="0"/>
                <a:ea typeface="Times New Roman"/>
                <a:cs typeface="Arial" pitchFamily="34" charset="0"/>
              </a:rPr>
              <a:t>i</a:t>
            </a:r>
            <a:r>
              <a:rPr lang="es-PE" b="1" spc="15" dirty="0">
                <a:latin typeface="Arial" pitchFamily="34" charset="0"/>
                <a:ea typeface="Times New Roman"/>
                <a:cs typeface="Arial" pitchFamily="34" charset="0"/>
              </a:rPr>
              <a:t>g</a:t>
            </a:r>
            <a:r>
              <a:rPr lang="es-PE" b="1" spc="-25" dirty="0">
                <a:latin typeface="Arial" pitchFamily="34" charset="0"/>
                <a:ea typeface="Times New Roman"/>
                <a:cs typeface="Arial" pitchFamily="34" charset="0"/>
              </a:rPr>
              <a:t>u</a:t>
            </a:r>
            <a:r>
              <a:rPr lang="es-PE" b="1" spc="10" dirty="0">
                <a:latin typeface="Arial" pitchFamily="34" charset="0"/>
                <a:ea typeface="Times New Roman"/>
                <a:cs typeface="Arial" pitchFamily="34" charset="0"/>
              </a:rPr>
              <a:t>ra</a:t>
            </a:r>
            <a:r>
              <a:rPr lang="es-PE" b="1" dirty="0">
                <a:latin typeface="Arial" pitchFamily="34" charset="0"/>
                <a:ea typeface="Times New Roman"/>
                <a:cs typeface="Arial" pitchFamily="34" charset="0"/>
              </a:rPr>
              <a:t> </a:t>
            </a:r>
            <a:r>
              <a:rPr lang="es-PE" b="1" spc="-10" dirty="0">
                <a:latin typeface="Arial" pitchFamily="34" charset="0"/>
                <a:ea typeface="Times New Roman"/>
                <a:cs typeface="Arial" pitchFamily="34" charset="0"/>
              </a:rPr>
              <a:t> </a:t>
            </a:r>
            <a:r>
              <a:rPr lang="es-PE" b="1" spc="-5" dirty="0">
                <a:latin typeface="Arial" pitchFamily="34" charset="0"/>
                <a:ea typeface="Times New Roman"/>
                <a:cs typeface="Arial" pitchFamily="34" charset="0"/>
              </a:rPr>
              <a:t>R</a:t>
            </a:r>
            <a:r>
              <a:rPr lang="es-PE" b="1" spc="10" dirty="0">
                <a:latin typeface="Arial" pitchFamily="34" charset="0"/>
                <a:ea typeface="Times New Roman"/>
                <a:cs typeface="Arial" pitchFamily="34" charset="0"/>
              </a:rPr>
              <a:t>e</a:t>
            </a:r>
            <a:r>
              <a:rPr lang="es-PE" b="1" dirty="0">
                <a:latin typeface="Arial" pitchFamily="34" charset="0"/>
                <a:ea typeface="Times New Roman"/>
                <a:cs typeface="Arial" pitchFamily="34" charset="0"/>
              </a:rPr>
              <a:t>spu</a:t>
            </a:r>
            <a:r>
              <a:rPr lang="es-PE" b="1" spc="10" dirty="0">
                <a:latin typeface="Arial" pitchFamily="34" charset="0"/>
                <a:ea typeface="Times New Roman"/>
                <a:cs typeface="Arial" pitchFamily="34" charset="0"/>
              </a:rPr>
              <a:t>e</a:t>
            </a:r>
            <a:r>
              <a:rPr lang="es-PE" b="1" spc="25" dirty="0">
                <a:latin typeface="Arial" pitchFamily="34" charset="0"/>
                <a:ea typeface="Times New Roman"/>
                <a:cs typeface="Arial" pitchFamily="34" charset="0"/>
              </a:rPr>
              <a:t>s</a:t>
            </a:r>
            <a:r>
              <a:rPr lang="es-PE" b="1" spc="-60" dirty="0">
                <a:latin typeface="Arial" pitchFamily="34" charset="0"/>
                <a:ea typeface="Times New Roman"/>
                <a:cs typeface="Arial" pitchFamily="34" charset="0"/>
              </a:rPr>
              <a:t>t</a:t>
            </a:r>
            <a:r>
              <a:rPr lang="es-PE" b="1" dirty="0">
                <a:latin typeface="Arial" pitchFamily="34" charset="0"/>
                <a:ea typeface="Times New Roman"/>
                <a:cs typeface="Arial" pitchFamily="34" charset="0"/>
              </a:rPr>
              <a:t>a</a:t>
            </a:r>
            <a:r>
              <a:rPr lang="es-PE" b="1" spc="-5" dirty="0">
                <a:latin typeface="Arial" pitchFamily="34" charset="0"/>
                <a:ea typeface="Times New Roman"/>
                <a:cs typeface="Arial" pitchFamily="34" charset="0"/>
              </a:rPr>
              <a:t> </a:t>
            </a:r>
            <a:r>
              <a:rPr lang="es-PE" b="1" dirty="0">
                <a:latin typeface="Arial" pitchFamily="34" charset="0"/>
                <a:ea typeface="Times New Roman"/>
                <a:cs typeface="Arial" pitchFamily="34" charset="0"/>
              </a:rPr>
              <a:t>d</a:t>
            </a:r>
            <a:r>
              <a:rPr lang="es-PE" b="1" spc="35" dirty="0">
                <a:latin typeface="Arial" pitchFamily="34" charset="0"/>
                <a:ea typeface="Times New Roman"/>
                <a:cs typeface="Arial" pitchFamily="34" charset="0"/>
              </a:rPr>
              <a:t>e</a:t>
            </a:r>
            <a:r>
              <a:rPr lang="es-PE" b="1" dirty="0">
                <a:latin typeface="Arial" pitchFamily="34" charset="0"/>
                <a:ea typeface="Times New Roman"/>
                <a:cs typeface="Arial" pitchFamily="34" charset="0"/>
              </a:rPr>
              <a:t>l</a:t>
            </a:r>
            <a:r>
              <a:rPr lang="es-PE" b="1" spc="40" dirty="0">
                <a:latin typeface="Arial" pitchFamily="34" charset="0"/>
                <a:ea typeface="Times New Roman"/>
                <a:cs typeface="Arial" pitchFamily="34" charset="0"/>
              </a:rPr>
              <a:t> </a:t>
            </a:r>
            <a:r>
              <a:rPr lang="es-PE" b="1" spc="15" dirty="0">
                <a:latin typeface="Arial" pitchFamily="34" charset="0"/>
                <a:ea typeface="Times New Roman"/>
                <a:cs typeface="Arial" pitchFamily="34" charset="0"/>
              </a:rPr>
              <a:t>á</a:t>
            </a:r>
            <a:r>
              <a:rPr lang="es-PE" b="1" dirty="0">
                <a:latin typeface="Arial" pitchFamily="34" charset="0"/>
                <a:ea typeface="Times New Roman"/>
                <a:cs typeface="Arial" pitchFamily="34" charset="0"/>
              </a:rPr>
              <a:t>n</a:t>
            </a:r>
            <a:r>
              <a:rPr lang="es-PE" b="1" spc="15" dirty="0">
                <a:latin typeface="Arial" pitchFamily="34" charset="0"/>
                <a:ea typeface="Times New Roman"/>
                <a:cs typeface="Arial" pitchFamily="34" charset="0"/>
              </a:rPr>
              <a:t>g</a:t>
            </a:r>
            <a:r>
              <a:rPr lang="es-PE" b="1" spc="-25" dirty="0">
                <a:latin typeface="Arial" pitchFamily="34" charset="0"/>
                <a:ea typeface="Times New Roman"/>
                <a:cs typeface="Arial" pitchFamily="34" charset="0"/>
              </a:rPr>
              <a:t>u</a:t>
            </a:r>
            <a:r>
              <a:rPr lang="es-PE" b="1" spc="-10" dirty="0">
                <a:latin typeface="Arial" pitchFamily="34" charset="0"/>
                <a:ea typeface="Times New Roman"/>
                <a:cs typeface="Arial" pitchFamily="34" charset="0"/>
              </a:rPr>
              <a:t>l</a:t>
            </a:r>
            <a:r>
              <a:rPr lang="es-PE" b="1" dirty="0">
                <a:latin typeface="Arial" pitchFamily="34" charset="0"/>
                <a:ea typeface="Times New Roman"/>
                <a:cs typeface="Arial" pitchFamily="34" charset="0"/>
              </a:rPr>
              <a:t>o</a:t>
            </a:r>
            <a:r>
              <a:rPr lang="es-PE" b="1" spc="240" dirty="0">
                <a:latin typeface="Arial" pitchFamily="34" charset="0"/>
                <a:ea typeface="Times New Roman"/>
                <a:cs typeface="Arial" pitchFamily="34" charset="0"/>
              </a:rPr>
              <a:t> </a:t>
            </a:r>
            <a:r>
              <a:rPr lang="es-PE" b="1" dirty="0">
                <a:latin typeface="Arial" pitchFamily="34" charset="0"/>
                <a:ea typeface="Times New Roman"/>
                <a:cs typeface="Arial" pitchFamily="34" charset="0"/>
              </a:rPr>
              <a:t>d</a:t>
            </a:r>
            <a:r>
              <a:rPr lang="es-PE" b="1" spc="35" dirty="0">
                <a:latin typeface="Arial" pitchFamily="34" charset="0"/>
                <a:ea typeface="Times New Roman"/>
                <a:cs typeface="Arial" pitchFamily="34" charset="0"/>
              </a:rPr>
              <a:t>e</a:t>
            </a:r>
            <a:r>
              <a:rPr lang="es-PE" b="1" dirty="0">
                <a:latin typeface="Arial" pitchFamily="34" charset="0"/>
                <a:ea typeface="Times New Roman"/>
                <a:cs typeface="Arial" pitchFamily="34" charset="0"/>
              </a:rPr>
              <a:t>l</a:t>
            </a:r>
            <a:r>
              <a:rPr lang="es-PE" b="1" spc="40" dirty="0">
                <a:latin typeface="Arial" pitchFamily="34" charset="0"/>
                <a:ea typeface="Times New Roman"/>
                <a:cs typeface="Arial" pitchFamily="34" charset="0"/>
              </a:rPr>
              <a:t> </a:t>
            </a:r>
            <a:r>
              <a:rPr lang="es-PE" b="1" spc="-15" dirty="0">
                <a:latin typeface="Arial" pitchFamily="34" charset="0"/>
                <a:ea typeface="Times New Roman"/>
                <a:cs typeface="Arial" pitchFamily="34" charset="0"/>
              </a:rPr>
              <a:t>r</a:t>
            </a:r>
            <a:r>
              <a:rPr lang="es-PE" b="1" spc="45" dirty="0">
                <a:latin typeface="Arial" pitchFamily="34" charset="0"/>
                <a:ea typeface="Times New Roman"/>
                <a:cs typeface="Arial" pitchFamily="34" charset="0"/>
              </a:rPr>
              <a:t>o</a:t>
            </a:r>
            <a:r>
              <a:rPr lang="es-PE" b="1" spc="-35" dirty="0">
                <a:latin typeface="Arial" pitchFamily="34" charset="0"/>
                <a:ea typeface="Times New Roman"/>
                <a:cs typeface="Arial" pitchFamily="34" charset="0"/>
              </a:rPr>
              <a:t>t</a:t>
            </a:r>
            <a:r>
              <a:rPr lang="es-PE" b="1" spc="45" dirty="0">
                <a:latin typeface="Arial" pitchFamily="34" charset="0"/>
                <a:ea typeface="Times New Roman"/>
                <a:cs typeface="Arial" pitchFamily="34" charset="0"/>
              </a:rPr>
              <a:t>o</a:t>
            </a:r>
            <a:r>
              <a:rPr lang="es-PE" b="1" dirty="0">
                <a:latin typeface="Arial" pitchFamily="34" charset="0"/>
                <a:ea typeface="Times New Roman"/>
                <a:cs typeface="Arial" pitchFamily="34" charset="0"/>
              </a:rPr>
              <a:t>r</a:t>
            </a:r>
            <a:r>
              <a:rPr lang="es-PE" b="1" spc="-50" dirty="0">
                <a:latin typeface="Arial" pitchFamily="34" charset="0"/>
                <a:ea typeface="Times New Roman"/>
                <a:cs typeface="Arial" pitchFamily="34" charset="0"/>
              </a:rPr>
              <a:t> </a:t>
            </a:r>
            <a:r>
              <a:rPr lang="es-PE" b="1" spc="15" dirty="0">
                <a:latin typeface="Arial" pitchFamily="34" charset="0"/>
                <a:ea typeface="Times New Roman"/>
                <a:cs typeface="Arial" pitchFamily="34" charset="0"/>
              </a:rPr>
              <a:t>a</a:t>
            </a:r>
            <a:r>
              <a:rPr lang="es-PE" b="1" spc="-25" dirty="0">
                <a:latin typeface="Arial" pitchFamily="34" charset="0"/>
                <a:ea typeface="Times New Roman"/>
                <a:cs typeface="Arial" pitchFamily="34" charset="0"/>
              </a:rPr>
              <a:t>n</a:t>
            </a:r>
            <a:r>
              <a:rPr lang="es-PE" b="1" spc="-5" dirty="0">
                <a:latin typeface="Arial" pitchFamily="34" charset="0"/>
                <a:ea typeface="Times New Roman"/>
                <a:cs typeface="Arial" pitchFamily="34" charset="0"/>
              </a:rPr>
              <a:t>t</a:t>
            </a:r>
            <a:r>
              <a:rPr lang="es-PE" b="1" dirty="0">
                <a:latin typeface="Arial" pitchFamily="34" charset="0"/>
                <a:ea typeface="Times New Roman"/>
                <a:cs typeface="Arial" pitchFamily="34" charset="0"/>
              </a:rPr>
              <a:t>e</a:t>
            </a:r>
            <a:r>
              <a:rPr lang="es-PE" b="1" spc="225" dirty="0">
                <a:latin typeface="Arial" pitchFamily="34" charset="0"/>
                <a:ea typeface="Times New Roman"/>
                <a:cs typeface="Arial" pitchFamily="34" charset="0"/>
              </a:rPr>
              <a:t> </a:t>
            </a:r>
            <a:r>
              <a:rPr lang="es-PE" b="1" dirty="0">
                <a:latin typeface="Arial" pitchFamily="34" charset="0"/>
                <a:ea typeface="Times New Roman"/>
                <a:cs typeface="Arial" pitchFamily="34" charset="0"/>
              </a:rPr>
              <a:t>un</a:t>
            </a:r>
            <a:r>
              <a:rPr lang="es-PE" b="1" spc="115" dirty="0">
                <a:latin typeface="Arial" pitchFamily="34" charset="0"/>
                <a:ea typeface="Times New Roman"/>
                <a:cs typeface="Arial" pitchFamily="34" charset="0"/>
              </a:rPr>
              <a:t> </a:t>
            </a:r>
            <a:r>
              <a:rPr lang="es-PE" b="1" dirty="0">
                <a:latin typeface="Arial" pitchFamily="34" charset="0"/>
                <a:ea typeface="Times New Roman"/>
                <a:cs typeface="Arial" pitchFamily="34" charset="0"/>
              </a:rPr>
              <a:t>d</a:t>
            </a:r>
            <a:r>
              <a:rPr lang="es-PE" b="1" spc="10" dirty="0">
                <a:latin typeface="Arial" pitchFamily="34" charset="0"/>
                <a:ea typeface="Times New Roman"/>
                <a:cs typeface="Arial" pitchFamily="34" charset="0"/>
              </a:rPr>
              <a:t>i</a:t>
            </a:r>
            <a:r>
              <a:rPr lang="es-PE" b="1" dirty="0">
                <a:latin typeface="Arial" pitchFamily="34" charset="0"/>
                <a:ea typeface="Times New Roman"/>
                <a:cs typeface="Arial" pitchFamily="34" charset="0"/>
              </a:rPr>
              <a:t>s</a:t>
            </a:r>
            <a:r>
              <a:rPr lang="es-PE" b="1" spc="20" dirty="0">
                <a:latin typeface="Arial" pitchFamily="34" charset="0"/>
                <a:ea typeface="Times New Roman"/>
                <a:cs typeface="Arial" pitchFamily="34" charset="0"/>
              </a:rPr>
              <a:t>t</a:t>
            </a:r>
            <a:r>
              <a:rPr lang="es-PE" b="1" spc="-25" dirty="0">
                <a:latin typeface="Arial" pitchFamily="34" charset="0"/>
                <a:ea typeface="Times New Roman"/>
                <a:cs typeface="Arial" pitchFamily="34" charset="0"/>
              </a:rPr>
              <a:t>u</a:t>
            </a:r>
            <a:r>
              <a:rPr lang="es-PE" b="1" spc="10" dirty="0">
                <a:latin typeface="Arial" pitchFamily="34" charset="0"/>
                <a:ea typeface="Times New Roman"/>
                <a:cs typeface="Arial" pitchFamily="34" charset="0"/>
              </a:rPr>
              <a:t>r</a:t>
            </a:r>
            <a:r>
              <a:rPr lang="es-PE" b="1" dirty="0">
                <a:latin typeface="Arial" pitchFamily="34" charset="0"/>
                <a:ea typeface="Times New Roman"/>
                <a:cs typeface="Arial" pitchFamily="34" charset="0"/>
              </a:rPr>
              <a:t>b</a:t>
            </a:r>
            <a:r>
              <a:rPr lang="es-PE" b="1" spc="10" dirty="0">
                <a:latin typeface="Arial" pitchFamily="34" charset="0"/>
                <a:ea typeface="Times New Roman"/>
                <a:cs typeface="Arial" pitchFamily="34" charset="0"/>
              </a:rPr>
              <a:t>i</a:t>
            </a:r>
            <a:r>
              <a:rPr lang="es-PE" b="1" dirty="0">
                <a:latin typeface="Arial" pitchFamily="34" charset="0"/>
                <a:ea typeface="Times New Roman"/>
                <a:cs typeface="Arial" pitchFamily="34" charset="0"/>
              </a:rPr>
              <a:t>o</a:t>
            </a:r>
            <a:r>
              <a:rPr lang="es-PE" b="1" spc="90" dirty="0">
                <a:latin typeface="Arial" pitchFamily="34" charset="0"/>
                <a:ea typeface="Times New Roman"/>
                <a:cs typeface="Arial" pitchFamily="34" charset="0"/>
              </a:rPr>
              <a:t> </a:t>
            </a:r>
            <a:r>
              <a:rPr lang="es-PE" b="1" spc="-30" dirty="0">
                <a:latin typeface="Arial" pitchFamily="34" charset="0"/>
                <a:ea typeface="Times New Roman"/>
                <a:cs typeface="Arial" pitchFamily="34" charset="0"/>
              </a:rPr>
              <a:t>t</a:t>
            </a:r>
            <a:r>
              <a:rPr lang="es-PE" b="1" spc="10" dirty="0">
                <a:latin typeface="Arial" pitchFamily="34" charset="0"/>
                <a:ea typeface="Times New Roman"/>
                <a:cs typeface="Arial" pitchFamily="34" charset="0"/>
              </a:rPr>
              <a:t>r</a:t>
            </a:r>
            <a:r>
              <a:rPr lang="es-PE" b="1" spc="15" dirty="0">
                <a:latin typeface="Arial" pitchFamily="34" charset="0"/>
                <a:ea typeface="Times New Roman"/>
                <a:cs typeface="Arial" pitchFamily="34" charset="0"/>
              </a:rPr>
              <a:t>a</a:t>
            </a:r>
            <a:r>
              <a:rPr lang="es-PE" b="1" spc="-25" dirty="0">
                <a:latin typeface="Arial" pitchFamily="34" charset="0"/>
                <a:ea typeface="Times New Roman"/>
                <a:cs typeface="Arial" pitchFamily="34" charset="0"/>
              </a:rPr>
              <a:t>n</a:t>
            </a:r>
            <a:r>
              <a:rPr lang="es-PE" b="1" spc="25" dirty="0">
                <a:latin typeface="Arial" pitchFamily="34" charset="0"/>
                <a:ea typeface="Times New Roman"/>
                <a:cs typeface="Arial" pitchFamily="34" charset="0"/>
              </a:rPr>
              <a:t>s</a:t>
            </a:r>
            <a:r>
              <a:rPr lang="es-PE" b="1" spc="-10" dirty="0">
                <a:latin typeface="Arial" pitchFamily="34" charset="0"/>
                <a:ea typeface="Times New Roman"/>
                <a:cs typeface="Arial" pitchFamily="34" charset="0"/>
              </a:rPr>
              <a:t>i</a:t>
            </a:r>
            <a:r>
              <a:rPr lang="es-PE" b="1" spc="-5" dirty="0">
                <a:latin typeface="Arial" pitchFamily="34" charset="0"/>
                <a:ea typeface="Times New Roman"/>
                <a:cs typeface="Arial" pitchFamily="34" charset="0"/>
              </a:rPr>
              <a:t>t</a:t>
            </a:r>
            <a:r>
              <a:rPr lang="es-PE" b="1" spc="15" dirty="0">
                <a:latin typeface="Arial" pitchFamily="34" charset="0"/>
                <a:ea typeface="Times New Roman"/>
                <a:cs typeface="Arial" pitchFamily="34" charset="0"/>
              </a:rPr>
              <a:t>o</a:t>
            </a:r>
            <a:r>
              <a:rPr lang="es-PE" b="1" spc="-15" dirty="0">
                <a:latin typeface="Arial" pitchFamily="34" charset="0"/>
                <a:ea typeface="Times New Roman"/>
                <a:cs typeface="Arial" pitchFamily="34" charset="0"/>
              </a:rPr>
              <a:t>r</a:t>
            </a:r>
            <a:r>
              <a:rPr lang="es-PE" b="1" spc="10" dirty="0">
                <a:latin typeface="Arial" pitchFamily="34" charset="0"/>
                <a:ea typeface="Times New Roman"/>
                <a:cs typeface="Arial" pitchFamily="34" charset="0"/>
              </a:rPr>
              <a:t>i</a:t>
            </a:r>
            <a:r>
              <a:rPr lang="es-PE" b="1" dirty="0">
                <a:latin typeface="Arial" pitchFamily="34" charset="0"/>
                <a:ea typeface="Times New Roman"/>
                <a:cs typeface="Arial" pitchFamily="34" charset="0"/>
              </a:rPr>
              <a:t>o</a:t>
            </a:r>
            <a:r>
              <a:rPr lang="es-PE" b="1" spc="185" dirty="0">
                <a:latin typeface="Arial" pitchFamily="34" charset="0"/>
                <a:ea typeface="Times New Roman"/>
                <a:cs typeface="Arial" pitchFamily="34" charset="0"/>
              </a:rPr>
              <a:t> </a:t>
            </a:r>
            <a:endParaRPr lang="es-PE" sz="1600" b="1" dirty="0">
              <a:latin typeface="Arial" pitchFamily="34" charset="0"/>
              <a:ea typeface="Times New Roman"/>
              <a:cs typeface="Arial" pitchFamily="34" charset="0"/>
            </a:endParaRPr>
          </a:p>
        </p:txBody>
      </p:sp>
    </p:spTree>
    <p:extLst>
      <p:ext uri="{BB962C8B-B14F-4D97-AF65-F5344CB8AC3E}">
        <p14:creationId xmlns:p14="http://schemas.microsoft.com/office/powerpoint/2010/main" val="26079097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856984" cy="6552728"/>
          </a:xfrm>
          <a:solidFill>
            <a:srgbClr val="00B0F0"/>
          </a:solidFill>
        </p:spPr>
        <p:txBody>
          <a:bodyPr>
            <a:normAutofit/>
          </a:bodyPr>
          <a:lstStyle/>
          <a:p>
            <a:pPr marL="0" indent="0">
              <a:lnSpc>
                <a:spcPct val="150000"/>
              </a:lnSpc>
              <a:buNone/>
            </a:pPr>
            <a:r>
              <a:rPr lang="es-PE" sz="4600" dirty="0" smtClean="0">
                <a:latin typeface="Arial" pitchFamily="34" charset="0"/>
                <a:cs typeface="Arial" pitchFamily="34" charset="0"/>
              </a:rPr>
              <a:t> </a:t>
            </a:r>
            <a:r>
              <a:rPr lang="es-PE" sz="2800" dirty="0" smtClean="0">
                <a:solidFill>
                  <a:srgbClr val="FF0000"/>
                </a:solidFill>
                <a:latin typeface="Arial" pitchFamily="34" charset="0"/>
                <a:cs typeface="Arial" pitchFamily="34" charset="0"/>
              </a:rPr>
              <a:t>ESTABILIDAD DE FRECUENCIA</a:t>
            </a:r>
            <a:endParaRPr lang="es-PE" sz="2800" dirty="0">
              <a:solidFill>
                <a:srgbClr val="FF0000"/>
              </a:solidFill>
              <a:latin typeface="Arial" pitchFamily="34" charset="0"/>
              <a:cs typeface="Arial" pitchFamily="34" charset="0"/>
            </a:endParaRPr>
          </a:p>
          <a:p>
            <a:pPr algn="just">
              <a:lnSpc>
                <a:spcPct val="150000"/>
              </a:lnSpc>
            </a:pPr>
            <a:r>
              <a:rPr lang="es-PE" sz="2800" dirty="0" smtClean="0">
                <a:latin typeface="Arial" pitchFamily="34" charset="0"/>
                <a:cs typeface="Arial" pitchFamily="34" charset="0"/>
              </a:rPr>
              <a:t>La </a:t>
            </a:r>
            <a:r>
              <a:rPr lang="es-PE" sz="2800" dirty="0">
                <a:latin typeface="Arial" pitchFamily="34" charset="0"/>
                <a:cs typeface="Arial" pitchFamily="34" charset="0"/>
              </a:rPr>
              <a:t>estabilidad de frecuencia es la habilidad del sistema </a:t>
            </a:r>
            <a:r>
              <a:rPr lang="es-PE" sz="2800" dirty="0" smtClean="0">
                <a:latin typeface="Arial" pitchFamily="34" charset="0"/>
                <a:cs typeface="Arial" pitchFamily="34" charset="0"/>
              </a:rPr>
              <a:t>de </a:t>
            </a:r>
            <a:r>
              <a:rPr lang="es-PE" sz="2800" dirty="0">
                <a:latin typeface="Arial" pitchFamily="34" charset="0"/>
                <a:cs typeface="Arial" pitchFamily="34" charset="0"/>
              </a:rPr>
              <a:t>potencia de mantener la frecuencia dentro de un rango después de una perturbación severa que puede seccionar el sistema en subsistemas. </a:t>
            </a:r>
            <a:endParaRPr lang="es-PE" sz="2800" dirty="0" smtClean="0">
              <a:latin typeface="Arial" pitchFamily="34" charset="0"/>
              <a:cs typeface="Arial" pitchFamily="34" charset="0"/>
            </a:endParaRPr>
          </a:p>
          <a:p>
            <a:pPr algn="just">
              <a:lnSpc>
                <a:spcPct val="150000"/>
              </a:lnSpc>
            </a:pPr>
            <a:endParaRPr lang="es-PE" sz="2800" dirty="0">
              <a:latin typeface="Arial" pitchFamily="34" charset="0"/>
              <a:cs typeface="Arial" pitchFamily="34" charset="0"/>
            </a:endParaRPr>
          </a:p>
        </p:txBody>
      </p:sp>
    </p:spTree>
    <p:extLst>
      <p:ext uri="{BB962C8B-B14F-4D97-AF65-F5344CB8AC3E}">
        <p14:creationId xmlns:p14="http://schemas.microsoft.com/office/powerpoint/2010/main" val="270872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88640"/>
            <a:ext cx="8856984" cy="6408712"/>
          </a:xfrm>
          <a:solidFill>
            <a:srgbClr val="00B0F0"/>
          </a:solidFill>
        </p:spPr>
        <p:txBody>
          <a:bodyPr/>
          <a:lstStyle/>
          <a:p>
            <a:pPr algn="just">
              <a:lnSpc>
                <a:spcPct val="150000"/>
              </a:lnSpc>
            </a:pPr>
            <a:r>
              <a:rPr lang="es-PE" sz="2800" dirty="0">
                <a:latin typeface="Arial" panose="020B0604020202020204" pitchFamily="34" charset="0"/>
                <a:cs typeface="Arial" pitchFamily="34" charset="0"/>
              </a:rPr>
              <a:t>En un sistema de potencia, la frecuencia es una medida del balance de MW de generación y MW de carga. Cuando MW generación y MW carga están en balance exacto, la frecuencia está al nivel de 60 H z</a:t>
            </a:r>
            <a:r>
              <a:rPr lang="es-PE" sz="2800" dirty="0" smtClean="0">
                <a:latin typeface="Arial" pitchFamily="34" charset="0"/>
                <a:cs typeface="Arial" pitchFamily="34" charset="0"/>
              </a:rPr>
              <a:t>.</a:t>
            </a:r>
          </a:p>
          <a:p>
            <a:pPr algn="just">
              <a:lnSpc>
                <a:spcPct val="150000"/>
              </a:lnSpc>
            </a:pPr>
            <a:r>
              <a:rPr lang="es-PE" sz="2800" dirty="0">
                <a:latin typeface="Arial" panose="020B0604020202020204" pitchFamily="34" charset="0"/>
                <a:cs typeface="Arial" panose="020B0604020202020204" pitchFamily="34" charset="0"/>
              </a:rPr>
              <a:t>Cuando la carga excede la generación la frecuencia disminuye. La razón del descenso depende de la inercia de los generadores dentro del sistema</a:t>
            </a:r>
          </a:p>
          <a:p>
            <a:endParaRPr lang="es-PE" dirty="0"/>
          </a:p>
        </p:txBody>
      </p:sp>
    </p:spTree>
    <p:extLst>
      <p:ext uri="{BB962C8B-B14F-4D97-AF65-F5344CB8AC3E}">
        <p14:creationId xmlns:p14="http://schemas.microsoft.com/office/powerpoint/2010/main" val="37964090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260648"/>
            <a:ext cx="8712968" cy="6408712"/>
          </a:xfrm>
          <a:solidFill>
            <a:srgbClr val="00B0F0"/>
          </a:solidFill>
        </p:spPr>
        <p:txBody>
          <a:bodyPr>
            <a:normAutofit lnSpcReduction="10000"/>
          </a:bodyPr>
          <a:lstStyle/>
          <a:p>
            <a:pPr algn="just">
              <a:lnSpc>
                <a:spcPct val="150000"/>
              </a:lnSpc>
            </a:pPr>
            <a:r>
              <a:rPr lang="es-PE" sz="2800" dirty="0" smtClean="0">
                <a:latin typeface="Arial" panose="020B0604020202020204" pitchFamily="34" charset="0"/>
                <a:cs typeface="Arial" panose="020B0604020202020204" pitchFamily="34" charset="0"/>
              </a:rPr>
              <a:t>En </a:t>
            </a:r>
            <a:r>
              <a:rPr lang="es-PE" sz="2800" dirty="0">
                <a:latin typeface="Arial" panose="020B0604020202020204" pitchFamily="34" charset="0"/>
                <a:cs typeface="Arial" panose="020B0604020202020204" pitchFamily="34" charset="0"/>
              </a:rPr>
              <a:t>el momento en el cual el ángulo de fase de voltaje entre generadores remotos y generadores locales llega ser muy grande, puede ocurrir inestabilidad en el ángulo de fase. En muchos casos, este evento ocurre en conjunto con el escenario de colapso de voltaje </a:t>
            </a:r>
            <a:r>
              <a:rPr lang="es-PE" sz="2800" dirty="0" smtClean="0">
                <a:latin typeface="Arial" panose="020B0604020202020204" pitchFamily="34" charset="0"/>
                <a:cs typeface="Arial" panose="020B0604020202020204" pitchFamily="34" charset="0"/>
              </a:rPr>
              <a:t>.</a:t>
            </a:r>
          </a:p>
          <a:p>
            <a:pPr algn="just">
              <a:lnSpc>
                <a:spcPct val="150000"/>
              </a:lnSpc>
            </a:pPr>
            <a:r>
              <a:rPr lang="es-PE" sz="2800" dirty="0">
                <a:latin typeface="Arial" panose="020B0604020202020204" pitchFamily="34" charset="0"/>
                <a:cs typeface="Arial" panose="020B0604020202020204" pitchFamily="34" charset="0"/>
              </a:rPr>
              <a:t>Para estudios de este tipo de estabilidad existen dos clasificaciones: estabilidad de frecuencia a corto plazo y estabilidad de frecuencia a largo plazo.</a:t>
            </a:r>
          </a:p>
          <a:p>
            <a:pPr algn="just">
              <a:lnSpc>
                <a:spcPct val="150000"/>
              </a:lnSpc>
            </a:pPr>
            <a:endParaRPr lang="es-PE" sz="2800" dirty="0">
              <a:latin typeface="Arial" panose="020B0604020202020204" pitchFamily="34" charset="0"/>
              <a:cs typeface="Arial" panose="020B0604020202020204" pitchFamily="34" charset="0"/>
            </a:endParaRPr>
          </a:p>
          <a:p>
            <a:pPr algn="just"/>
            <a:endParaRPr lang="es-PE" dirty="0"/>
          </a:p>
          <a:p>
            <a:endParaRPr lang="es-PE" dirty="0"/>
          </a:p>
        </p:txBody>
      </p:sp>
    </p:spTree>
    <p:extLst>
      <p:ext uri="{BB962C8B-B14F-4D97-AF65-F5344CB8AC3E}">
        <p14:creationId xmlns:p14="http://schemas.microsoft.com/office/powerpoint/2010/main" val="42291893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6632"/>
            <a:ext cx="8928992" cy="6624736"/>
          </a:xfrm>
          <a:solidFill>
            <a:srgbClr val="00B0F0"/>
          </a:solidFill>
        </p:spPr>
        <p:txBody>
          <a:bodyPr>
            <a:noAutofit/>
          </a:bodyPr>
          <a:lstStyle/>
          <a:p>
            <a:pPr algn="just">
              <a:lnSpc>
                <a:spcPct val="150000"/>
              </a:lnSpc>
            </a:pPr>
            <a:r>
              <a:rPr lang="es-PE" sz="2800" b="1" dirty="0" smtClean="0">
                <a:solidFill>
                  <a:srgbClr val="FF0000"/>
                </a:solidFill>
                <a:latin typeface="Arial" pitchFamily="34" charset="0"/>
                <a:cs typeface="Arial" pitchFamily="34" charset="0"/>
              </a:rPr>
              <a:t>Estabilidad </a:t>
            </a:r>
            <a:r>
              <a:rPr lang="es-PE" sz="2800" b="1" dirty="0">
                <a:solidFill>
                  <a:srgbClr val="FF0000"/>
                </a:solidFill>
                <a:latin typeface="Arial" pitchFamily="34" charset="0"/>
                <a:cs typeface="Arial" pitchFamily="34" charset="0"/>
              </a:rPr>
              <a:t>de Frecuencia a Corto  Plazo</a:t>
            </a:r>
            <a:r>
              <a:rPr lang="es-PE" sz="2800" b="1" dirty="0" smtClean="0">
                <a:solidFill>
                  <a:srgbClr val="FF0000"/>
                </a:solidFill>
                <a:latin typeface="Arial" pitchFamily="34" charset="0"/>
                <a:cs typeface="Arial" pitchFamily="34" charset="0"/>
              </a:rPr>
              <a:t>.</a:t>
            </a:r>
            <a:endParaRPr lang="es-PE" sz="2800" dirty="0">
              <a:solidFill>
                <a:srgbClr val="FF0000"/>
              </a:solidFill>
              <a:latin typeface="Arial" pitchFamily="34" charset="0"/>
              <a:cs typeface="Arial" pitchFamily="34" charset="0"/>
            </a:endParaRPr>
          </a:p>
          <a:p>
            <a:pPr algn="just">
              <a:lnSpc>
                <a:spcPct val="150000"/>
              </a:lnSpc>
            </a:pPr>
            <a:r>
              <a:rPr lang="es-PE" sz="2800" dirty="0">
                <a:latin typeface="Arial" pitchFamily="34" charset="0"/>
                <a:cs typeface="Arial" pitchFamily="34" charset="0"/>
              </a:rPr>
              <a:t>Este tipo de estabilidad también se conoce como inestabilidad transitoria. La inestabilidad en el ángulo de fase de voltaje o estabilidad de frecuencia ocurre debido al lento despeje de fallas en el sistema de transmisión cercanas de la planta de generación, que al no ser superadas lo suficientemente rápido pueden producir un desbalance prolongado entre la salida mecánica y eléctrica del generador</a:t>
            </a:r>
          </a:p>
        </p:txBody>
      </p:sp>
    </p:spTree>
    <p:extLst>
      <p:ext uri="{BB962C8B-B14F-4D97-AF65-F5344CB8AC3E}">
        <p14:creationId xmlns:p14="http://schemas.microsoft.com/office/powerpoint/2010/main" val="6644692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6632"/>
            <a:ext cx="8928992" cy="6552728"/>
          </a:xfrm>
          <a:solidFill>
            <a:srgbClr val="00B0F0"/>
          </a:solidFill>
        </p:spPr>
        <p:txBody>
          <a:bodyPr>
            <a:normAutofit lnSpcReduction="10000"/>
          </a:bodyPr>
          <a:lstStyle/>
          <a:p>
            <a:pPr marL="0" indent="0" algn="just">
              <a:lnSpc>
                <a:spcPct val="150000"/>
              </a:lnSpc>
              <a:buNone/>
            </a:pPr>
            <a:r>
              <a:rPr lang="es-PE" dirty="0" smtClean="0">
                <a:latin typeface="Arial" pitchFamily="34" charset="0"/>
                <a:cs typeface="Arial" pitchFamily="34" charset="0"/>
              </a:rPr>
              <a:t>    </a:t>
            </a:r>
            <a:r>
              <a:rPr lang="es-PE" sz="2800" b="1" dirty="0">
                <a:solidFill>
                  <a:srgbClr val="FF0000"/>
                </a:solidFill>
                <a:latin typeface="Arial" pitchFamily="34" charset="0"/>
                <a:cs typeface="Arial" pitchFamily="34" charset="0"/>
              </a:rPr>
              <a:t>Estabilidad de Frecuencia a Largo  Plazo</a:t>
            </a:r>
            <a:r>
              <a:rPr lang="es-PE" sz="2800" b="1" dirty="0" smtClean="0">
                <a:solidFill>
                  <a:srgbClr val="FF0000"/>
                </a:solidFill>
                <a:latin typeface="Arial" pitchFamily="34" charset="0"/>
                <a:cs typeface="Arial" pitchFamily="34" charset="0"/>
              </a:rPr>
              <a:t>.</a:t>
            </a:r>
            <a:endParaRPr lang="es-PE" sz="2800" b="1" dirty="0">
              <a:solidFill>
                <a:srgbClr val="FF0000"/>
              </a:solidFill>
              <a:latin typeface="Arial" pitchFamily="34" charset="0"/>
              <a:cs typeface="Arial" pitchFamily="34" charset="0"/>
            </a:endParaRPr>
          </a:p>
          <a:p>
            <a:pPr algn="just">
              <a:lnSpc>
                <a:spcPct val="150000"/>
              </a:lnSpc>
            </a:pPr>
            <a:r>
              <a:rPr lang="es-PE" sz="2800" dirty="0">
                <a:latin typeface="Arial" pitchFamily="34" charset="0"/>
                <a:cs typeface="Arial" pitchFamily="34" charset="0"/>
              </a:rPr>
              <a:t>Este tipo de estabilidad también es conocida como inestabilidad de estado-estable, ocurre cuando hay muy pocas líneas de transmisión para transportar energía desde la fuente de generación hasta el centro de carga local. La pérdida de líneas de transmisión dentro del centro de carga puede resultar en un colapso de voltaje, pero esto puede también resultar en una inestabilidad de ángulo de fase de estado-estable. </a:t>
            </a:r>
          </a:p>
        </p:txBody>
      </p:sp>
    </p:spTree>
    <p:extLst>
      <p:ext uri="{BB962C8B-B14F-4D97-AF65-F5344CB8AC3E}">
        <p14:creationId xmlns:p14="http://schemas.microsoft.com/office/powerpoint/2010/main" val="19818843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404664"/>
            <a:ext cx="8928992" cy="5976664"/>
          </a:xfrm>
          <a:solidFill>
            <a:srgbClr val="00B0F0"/>
          </a:solidFill>
        </p:spPr>
        <p:txBody>
          <a:bodyPr/>
          <a:lstStyle/>
          <a:p>
            <a:pPr algn="just">
              <a:lnSpc>
                <a:spcPct val="150000"/>
              </a:lnSpc>
            </a:pPr>
            <a:r>
              <a:rPr lang="es-PE" sz="2800" dirty="0">
                <a:latin typeface="Arial" pitchFamily="34" charset="0"/>
                <a:cs typeface="Arial" pitchFamily="34" charset="0"/>
              </a:rPr>
              <a:t>Cuando el ángulo de fase de voltaje entre la generación local y remota se incrementa más allá de </a:t>
            </a:r>
            <a:r>
              <a:rPr lang="es-PE" sz="2800" dirty="0" smtClean="0">
                <a:latin typeface="Arial" pitchFamily="34" charset="0"/>
                <a:cs typeface="Arial" pitchFamily="34" charset="0"/>
              </a:rPr>
              <a:t>90, </a:t>
            </a:r>
            <a:r>
              <a:rPr lang="es-PE" sz="2800" dirty="0">
                <a:latin typeface="Arial" pitchFamily="34" charset="0"/>
                <a:cs typeface="Arial" pitchFamily="34" charset="0"/>
              </a:rPr>
              <a:t>la potencia que puede ser transmitida se reduce y el sistema llega a ser inestable y usualmente se separa en islas. Si hay más carga que generación dentro de una isla, la frecuencia y el voltaje disminuyen; mientras que si existe un exceso de generación en una isla, la frecuencia y el voltaje generalmente aumentan</a:t>
            </a:r>
            <a:r>
              <a:rPr lang="es-PE" dirty="0">
                <a:latin typeface="Arial" pitchFamily="34" charset="0"/>
                <a:cs typeface="Arial" pitchFamily="34" charset="0"/>
              </a:rPr>
              <a:t>.</a:t>
            </a:r>
          </a:p>
        </p:txBody>
      </p:sp>
    </p:spTree>
    <p:extLst>
      <p:ext uri="{BB962C8B-B14F-4D97-AF65-F5344CB8AC3E}">
        <p14:creationId xmlns:p14="http://schemas.microsoft.com/office/powerpoint/2010/main" val="21378038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741368"/>
          </a:xfrm>
          <a:solidFill>
            <a:srgbClr val="00B0F0"/>
          </a:solidFill>
        </p:spPr>
        <p:txBody>
          <a:bodyPr>
            <a:normAutofit lnSpcReduction="10000"/>
          </a:bodyPr>
          <a:lstStyle/>
          <a:p>
            <a:pPr marL="0" indent="0" algn="just">
              <a:buNone/>
            </a:pPr>
            <a:r>
              <a:rPr lang="es-PE" sz="4500" b="1" dirty="0" smtClean="0">
                <a:solidFill>
                  <a:srgbClr val="FF0000"/>
                </a:solidFill>
                <a:latin typeface="Arial" pitchFamily="34" charset="0"/>
                <a:cs typeface="Arial" pitchFamily="34" charset="0"/>
              </a:rPr>
              <a:t>ESTABILIDAD </a:t>
            </a:r>
            <a:r>
              <a:rPr lang="es-PE" sz="4500" b="1" dirty="0">
                <a:solidFill>
                  <a:srgbClr val="FF0000"/>
                </a:solidFill>
                <a:latin typeface="Arial" pitchFamily="34" charset="0"/>
                <a:cs typeface="Arial" pitchFamily="34" charset="0"/>
              </a:rPr>
              <a:t>DE TENSION</a:t>
            </a:r>
            <a:r>
              <a:rPr lang="es-PE" sz="4500" b="1" dirty="0" smtClean="0">
                <a:solidFill>
                  <a:srgbClr val="FF0000"/>
                </a:solidFill>
                <a:latin typeface="Arial" pitchFamily="34" charset="0"/>
                <a:cs typeface="Arial" pitchFamily="34" charset="0"/>
              </a:rPr>
              <a:t>.</a:t>
            </a:r>
            <a:endParaRPr lang="es-PE" sz="4500" b="1" dirty="0">
              <a:solidFill>
                <a:srgbClr val="FF0000"/>
              </a:solidFill>
              <a:latin typeface="Arial" pitchFamily="34" charset="0"/>
              <a:cs typeface="Arial" pitchFamily="34" charset="0"/>
            </a:endParaRPr>
          </a:p>
          <a:p>
            <a:pPr algn="just"/>
            <a:r>
              <a:rPr lang="es-PE" sz="4500" dirty="0">
                <a:latin typeface="Arial" pitchFamily="34" charset="0"/>
                <a:cs typeface="Arial" pitchFamily="34" charset="0"/>
              </a:rPr>
              <a:t>Es la habilidad del sistema eléctrico para mantener tensiones estables en todos los nodos del sistema después de ocurrido un disturbio, depende de la habilidad para mantener o restaurar el equilibrio entre la potencia demandada y la potencia suministrada</a:t>
            </a:r>
            <a:r>
              <a:rPr lang="es-PE" sz="4500" dirty="0" smtClean="0">
                <a:latin typeface="Arial" pitchFamily="34" charset="0"/>
                <a:cs typeface="Arial" pitchFamily="34" charset="0"/>
              </a:rPr>
              <a:t>.</a:t>
            </a:r>
            <a:endParaRPr lang="es-PE" sz="4500" dirty="0">
              <a:latin typeface="Arial" pitchFamily="34" charset="0"/>
              <a:cs typeface="Arial" pitchFamily="34" charset="0"/>
            </a:endParaRPr>
          </a:p>
        </p:txBody>
      </p:sp>
    </p:spTree>
    <p:extLst>
      <p:ext uri="{BB962C8B-B14F-4D97-AF65-F5344CB8AC3E}">
        <p14:creationId xmlns:p14="http://schemas.microsoft.com/office/powerpoint/2010/main" val="3810984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16632"/>
            <a:ext cx="8856984" cy="6552728"/>
          </a:xfrm>
          <a:solidFill>
            <a:srgbClr val="00B0F0"/>
          </a:solidFill>
        </p:spPr>
        <p:txBody>
          <a:bodyPr>
            <a:normAutofit lnSpcReduction="10000"/>
          </a:bodyPr>
          <a:lstStyle/>
          <a:p>
            <a:pPr marL="0" indent="0" algn="just">
              <a:lnSpc>
                <a:spcPct val="150000"/>
              </a:lnSpc>
              <a:buNone/>
            </a:pPr>
            <a:r>
              <a:rPr lang="es-PE" b="1" dirty="0">
                <a:latin typeface="Arial" pitchFamily="34" charset="0"/>
                <a:cs typeface="Arial" pitchFamily="34" charset="0"/>
              </a:rPr>
              <a:t> </a:t>
            </a:r>
            <a:r>
              <a:rPr lang="es-PE" b="1" dirty="0">
                <a:solidFill>
                  <a:srgbClr val="FF0000"/>
                </a:solidFill>
                <a:latin typeface="Arial" pitchFamily="34" charset="0"/>
                <a:cs typeface="Arial" pitchFamily="34" charset="0"/>
              </a:rPr>
              <a:t>Estabilidad de tensión Ante Grandes Disturbios</a:t>
            </a:r>
            <a:r>
              <a:rPr lang="es-PE" dirty="0">
                <a:latin typeface="Arial" pitchFamily="34" charset="0"/>
                <a:cs typeface="Arial" pitchFamily="34" charset="0"/>
              </a:rPr>
              <a:t>.</a:t>
            </a:r>
          </a:p>
          <a:p>
            <a:pPr algn="just">
              <a:lnSpc>
                <a:spcPct val="150000"/>
              </a:lnSpc>
            </a:pPr>
            <a:r>
              <a:rPr lang="es-PE" dirty="0">
                <a:latin typeface="Arial" pitchFamily="34" charset="0"/>
                <a:cs typeface="Arial" pitchFamily="34" charset="0"/>
              </a:rPr>
              <a:t>Se refiere a la capacidad del sistema para mantener los voltajes constantes después de disturbios grandes, tales como las fallas que se presentan en el sistema de transmisión, aumentos importantes de la carga, funcionamiento próximo al límite de transporte de potencia, etc.</a:t>
            </a:r>
            <a:r>
              <a:rPr lang="es-PE" sz="2000" dirty="0">
                <a:latin typeface="Arial" pitchFamily="34" charset="0"/>
                <a:cs typeface="Arial" pitchFamily="34" charset="0"/>
              </a:rPr>
              <a:t> </a:t>
            </a:r>
          </a:p>
          <a:p>
            <a:endParaRPr lang="es-PE" dirty="0"/>
          </a:p>
        </p:txBody>
      </p:sp>
    </p:spTree>
    <p:extLst>
      <p:ext uri="{BB962C8B-B14F-4D97-AF65-F5344CB8AC3E}">
        <p14:creationId xmlns:p14="http://schemas.microsoft.com/office/powerpoint/2010/main" val="39635150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332656"/>
            <a:ext cx="8229600" cy="6048672"/>
          </a:xfrm>
          <a:solidFill>
            <a:srgbClr val="00B0F0"/>
          </a:solidFill>
        </p:spPr>
        <p:txBody>
          <a:bodyPr>
            <a:normAutofit/>
          </a:bodyPr>
          <a:lstStyle/>
          <a:p>
            <a:pPr algn="just">
              <a:lnSpc>
                <a:spcPct val="150000"/>
              </a:lnSpc>
            </a:pPr>
            <a:r>
              <a:rPr lang="es-PE" sz="2800" dirty="0">
                <a:latin typeface="Arial" pitchFamily="34" charset="0"/>
                <a:cs typeface="Arial" pitchFamily="34" charset="0"/>
              </a:rPr>
              <a:t>La determinación de la estabilidad de voltaje ante grandes disturbios requiere del estudio de la respuesta no lineal del sistema de potencia durante el tiempo suficiente para capturar el </a:t>
            </a:r>
            <a:r>
              <a:rPr lang="es-PE" sz="2800" dirty="0" smtClean="0">
                <a:latin typeface="Arial" pitchFamily="34" charset="0"/>
                <a:cs typeface="Arial" pitchFamily="34" charset="0"/>
              </a:rPr>
              <a:t>funcionamiento </a:t>
            </a:r>
            <a:r>
              <a:rPr lang="es-PE" sz="2800" dirty="0">
                <a:latin typeface="Arial" pitchFamily="34" charset="0"/>
                <a:cs typeface="Arial" pitchFamily="34" charset="0"/>
              </a:rPr>
              <a:t>y las interacciones de los dispositivos tales como los cambiadores de tomas bajo carga de los transformadores y los limitadores de campo del generador. </a:t>
            </a:r>
          </a:p>
          <a:p>
            <a:pPr algn="just">
              <a:lnSpc>
                <a:spcPct val="150000"/>
              </a:lnSpc>
            </a:pPr>
            <a:endParaRPr lang="es-PE" sz="2800" dirty="0">
              <a:latin typeface="Arial" pitchFamily="34" charset="0"/>
              <a:cs typeface="Arial" pitchFamily="34" charset="0"/>
            </a:endParaRPr>
          </a:p>
          <a:p>
            <a:endParaRPr lang="es-PE" dirty="0"/>
          </a:p>
        </p:txBody>
      </p:sp>
    </p:spTree>
    <p:extLst>
      <p:ext uri="{BB962C8B-B14F-4D97-AF65-F5344CB8AC3E}">
        <p14:creationId xmlns:p14="http://schemas.microsoft.com/office/powerpoint/2010/main" val="41695441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16632"/>
            <a:ext cx="8784976" cy="6624736"/>
          </a:xfrm>
          <a:solidFill>
            <a:srgbClr val="00B0F0"/>
          </a:solidFill>
        </p:spPr>
        <p:txBody>
          <a:bodyPr>
            <a:normAutofit/>
          </a:bodyPr>
          <a:lstStyle/>
          <a:p>
            <a:pPr>
              <a:lnSpc>
                <a:spcPct val="150000"/>
              </a:lnSpc>
            </a:pPr>
            <a:r>
              <a:rPr lang="es-PE" sz="2800" dirty="0">
                <a:latin typeface="Arial" pitchFamily="34" charset="0"/>
                <a:cs typeface="Arial" pitchFamily="34" charset="0"/>
              </a:rPr>
              <a:t>El periodo de estudio de interés se extiende a partir de algunos segundos a 10 minutos</a:t>
            </a:r>
            <a:r>
              <a:rPr lang="es-PE" sz="2800" dirty="0" smtClean="0">
                <a:latin typeface="Arial" pitchFamily="34" charset="0"/>
                <a:cs typeface="Arial" pitchFamily="34" charset="0"/>
              </a:rPr>
              <a:t>.</a:t>
            </a:r>
          </a:p>
          <a:p>
            <a:pPr marL="0" indent="0" algn="just">
              <a:lnSpc>
                <a:spcPct val="150000"/>
              </a:lnSpc>
              <a:buNone/>
            </a:pPr>
            <a:r>
              <a:rPr lang="es-PE" sz="2800" b="1" dirty="0">
                <a:solidFill>
                  <a:srgbClr val="FF0000"/>
                </a:solidFill>
                <a:latin typeface="Arial" pitchFamily="34" charset="0"/>
                <a:cs typeface="Arial" pitchFamily="34" charset="0"/>
              </a:rPr>
              <a:t>Estabilidad de tensión Ante Pequeños  Disturbios</a:t>
            </a:r>
            <a:r>
              <a:rPr lang="es-PE" sz="2800" dirty="0">
                <a:latin typeface="Arial" pitchFamily="34" charset="0"/>
                <a:cs typeface="Arial" pitchFamily="34" charset="0"/>
              </a:rPr>
              <a:t>.</a:t>
            </a:r>
          </a:p>
          <a:p>
            <a:pPr algn="just">
              <a:lnSpc>
                <a:spcPct val="150000"/>
              </a:lnSpc>
            </a:pPr>
            <a:endParaRPr lang="es-PE" sz="2800" dirty="0">
              <a:latin typeface="Arial" pitchFamily="34" charset="0"/>
              <a:cs typeface="Arial" pitchFamily="34" charset="0"/>
            </a:endParaRPr>
          </a:p>
          <a:p>
            <a:pPr algn="just">
              <a:lnSpc>
                <a:spcPct val="150000"/>
              </a:lnSpc>
            </a:pPr>
            <a:r>
              <a:rPr lang="es-PE" sz="2800" dirty="0">
                <a:latin typeface="Arial" pitchFamily="34" charset="0"/>
                <a:cs typeface="Arial" pitchFamily="34" charset="0"/>
              </a:rPr>
              <a:t>Se define este tipo de estabilidad como la capacidad del sistema para mantener voltajes constantes después de pequeños disturbios, tales como cambios incrementales en la carga del sistema.</a:t>
            </a:r>
            <a:endParaRPr lang="es-PE" sz="2800" dirty="0"/>
          </a:p>
        </p:txBody>
      </p:sp>
    </p:spTree>
    <p:extLst>
      <p:ext uri="{BB962C8B-B14F-4D97-AF65-F5344CB8AC3E}">
        <p14:creationId xmlns:p14="http://schemas.microsoft.com/office/powerpoint/2010/main" val="16704945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6632"/>
            <a:ext cx="8928992" cy="6552728"/>
          </a:xfrm>
          <a:solidFill>
            <a:srgbClr val="00B0F0"/>
          </a:solidFill>
        </p:spPr>
        <p:txBody>
          <a:bodyPr>
            <a:normAutofit/>
          </a:bodyPr>
          <a:lstStyle/>
          <a:p>
            <a:pPr marL="0" indent="0" algn="just">
              <a:lnSpc>
                <a:spcPct val="150000"/>
              </a:lnSpc>
              <a:buNone/>
            </a:pPr>
            <a:r>
              <a:rPr lang="es-PE" sz="2800" dirty="0" smtClean="0">
                <a:latin typeface="Arial" pitchFamily="34" charset="0"/>
                <a:cs typeface="Arial" pitchFamily="34" charset="0"/>
              </a:rPr>
              <a:t>Esta </a:t>
            </a:r>
            <a:r>
              <a:rPr lang="es-PE" sz="2800" dirty="0">
                <a:latin typeface="Arial" pitchFamily="34" charset="0"/>
                <a:cs typeface="Arial" pitchFamily="34" charset="0"/>
              </a:rPr>
              <a:t>forma de estabilidad es determinada por la característica de la carga, controles comunes y controles discretos a un instante de tiempo dado. Este concepto es útil para la determinación en todo momento de cómo los voltajes responden a cambios pequeños de </a:t>
            </a:r>
            <a:r>
              <a:rPr lang="es-PE" sz="2800" dirty="0" err="1">
                <a:latin typeface="Arial" pitchFamily="34" charset="0"/>
                <a:cs typeface="Arial" pitchFamily="34" charset="0"/>
              </a:rPr>
              <a:t>cargabilidad</a:t>
            </a:r>
            <a:endParaRPr lang="es-PE" sz="2800" dirty="0">
              <a:latin typeface="Arial" pitchFamily="34" charset="0"/>
              <a:cs typeface="Arial" pitchFamily="34" charset="0"/>
            </a:endParaRPr>
          </a:p>
        </p:txBody>
      </p:sp>
    </p:spTree>
    <p:extLst>
      <p:ext uri="{BB962C8B-B14F-4D97-AF65-F5344CB8AC3E}">
        <p14:creationId xmlns:p14="http://schemas.microsoft.com/office/powerpoint/2010/main" val="18436104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0"/>
            <a:ext cx="8856984" cy="6597352"/>
          </a:xfrm>
          <a:solidFill>
            <a:srgbClr val="00B0F0"/>
          </a:solidFill>
        </p:spPr>
        <p:txBody>
          <a:bodyPr>
            <a:normAutofit/>
          </a:bodyPr>
          <a:lstStyle/>
          <a:p>
            <a:pPr algn="just">
              <a:lnSpc>
                <a:spcPct val="150000"/>
              </a:lnSpc>
            </a:pPr>
            <a:r>
              <a:rPr lang="es-PE" sz="2800" dirty="0">
                <a:latin typeface="Arial" pitchFamily="34" charset="0"/>
                <a:cs typeface="Arial" pitchFamily="34" charset="0"/>
              </a:rPr>
              <a:t>Las ecuaciones del sistema se pueden </a:t>
            </a:r>
            <a:r>
              <a:rPr lang="es-PE" sz="2800" dirty="0" err="1">
                <a:latin typeface="Arial" pitchFamily="34" charset="0"/>
                <a:cs typeface="Arial" pitchFamily="34" charset="0"/>
              </a:rPr>
              <a:t>linealizar</a:t>
            </a:r>
            <a:r>
              <a:rPr lang="es-PE" sz="2800" dirty="0">
                <a:latin typeface="Arial" pitchFamily="34" charset="0"/>
                <a:cs typeface="Arial" pitchFamily="34" charset="0"/>
              </a:rPr>
              <a:t> para el análisis, de tal manera que se pueda evaluar la sensibilidad de los factores que influyen en la estabilidad de voltaje. Esta </a:t>
            </a:r>
            <a:r>
              <a:rPr lang="es-PE" sz="2800" dirty="0" err="1">
                <a:latin typeface="Arial" pitchFamily="34" charset="0"/>
                <a:cs typeface="Arial" pitchFamily="34" charset="0"/>
              </a:rPr>
              <a:t>linealización</a:t>
            </a:r>
            <a:r>
              <a:rPr lang="es-PE" sz="2800" dirty="0">
                <a:latin typeface="Arial" pitchFamily="34" charset="0"/>
                <a:cs typeface="Arial" pitchFamily="34" charset="0"/>
              </a:rPr>
              <a:t>, sin embargo, no puede explicar los efectos no lineales de los controles. </a:t>
            </a:r>
          </a:p>
        </p:txBody>
      </p:sp>
    </p:spTree>
    <p:extLst>
      <p:ext uri="{BB962C8B-B14F-4D97-AF65-F5344CB8AC3E}">
        <p14:creationId xmlns:p14="http://schemas.microsoft.com/office/powerpoint/2010/main" val="748298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16632"/>
            <a:ext cx="8856984" cy="6552728"/>
          </a:xfrm>
          <a:solidFill>
            <a:srgbClr val="00B0F0"/>
          </a:solidFill>
        </p:spPr>
        <p:txBody>
          <a:bodyPr>
            <a:normAutofit/>
          </a:bodyPr>
          <a:lstStyle/>
          <a:p>
            <a:pPr>
              <a:lnSpc>
                <a:spcPct val="150000"/>
              </a:lnSpc>
            </a:pPr>
            <a:r>
              <a:rPr lang="es-PE" sz="2800" dirty="0">
                <a:latin typeface="Arial" pitchFamily="34" charset="0"/>
                <a:cs typeface="Arial" pitchFamily="34" charset="0"/>
              </a:rPr>
              <a:t>Por lo tanto, una combinación lineal y no lineal se utiliza de una manera complementaria para el análisis de la estabilidad de voltaje</a:t>
            </a:r>
            <a:r>
              <a:rPr lang="es-PE" sz="2800" dirty="0" smtClean="0">
                <a:latin typeface="Arial" pitchFamily="34" charset="0"/>
                <a:cs typeface="Arial" pitchFamily="34" charset="0"/>
              </a:rPr>
              <a:t>.</a:t>
            </a:r>
          </a:p>
          <a:p>
            <a:pPr>
              <a:lnSpc>
                <a:spcPct val="150000"/>
              </a:lnSpc>
            </a:pPr>
            <a:endParaRPr lang="es-PE" sz="2800" dirty="0">
              <a:latin typeface="Arial" pitchFamily="34" charset="0"/>
              <a:cs typeface="Arial" pitchFamily="34" charset="0"/>
            </a:endParaRPr>
          </a:p>
          <a:p>
            <a:pPr marL="0" indent="0" algn="just">
              <a:lnSpc>
                <a:spcPct val="150000"/>
              </a:lnSpc>
              <a:buNone/>
            </a:pPr>
            <a:r>
              <a:rPr lang="es-PE" sz="2800" b="1" dirty="0"/>
              <a:t> </a:t>
            </a:r>
            <a:r>
              <a:rPr lang="es-PE" sz="2800" b="1" dirty="0">
                <a:solidFill>
                  <a:srgbClr val="FF0000"/>
                </a:solidFill>
                <a:latin typeface="Arial" pitchFamily="34" charset="0"/>
                <a:cs typeface="Arial" pitchFamily="34" charset="0"/>
              </a:rPr>
              <a:t>Estabilidad de tensión de Corto  Plazo.</a:t>
            </a:r>
            <a:endParaRPr lang="es-PE" sz="2800" dirty="0">
              <a:solidFill>
                <a:srgbClr val="FF0000"/>
              </a:solidFill>
              <a:latin typeface="Arial" pitchFamily="34" charset="0"/>
              <a:cs typeface="Arial" pitchFamily="34" charset="0"/>
            </a:endParaRPr>
          </a:p>
          <a:p>
            <a:pPr algn="just">
              <a:lnSpc>
                <a:spcPct val="150000"/>
              </a:lnSpc>
            </a:pPr>
            <a:r>
              <a:rPr lang="es-PE" sz="2800" dirty="0">
                <a:latin typeface="Arial" pitchFamily="34" charset="0"/>
                <a:cs typeface="Arial" pitchFamily="34" charset="0"/>
              </a:rPr>
              <a:t>La estabilidad de corto plazo involucra la dinámica en el tiempo de los elementos de la carga, tales como motores. </a:t>
            </a:r>
            <a:endParaRPr lang="es-PE" sz="2800" dirty="0"/>
          </a:p>
        </p:txBody>
      </p:sp>
    </p:spTree>
    <p:extLst>
      <p:ext uri="{BB962C8B-B14F-4D97-AF65-F5344CB8AC3E}">
        <p14:creationId xmlns:p14="http://schemas.microsoft.com/office/powerpoint/2010/main" val="22733270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548680"/>
            <a:ext cx="8229600" cy="5832648"/>
          </a:xfrm>
          <a:solidFill>
            <a:srgbClr val="00B0F0"/>
          </a:solidFill>
        </p:spPr>
        <p:txBody>
          <a:bodyPr/>
          <a:lstStyle/>
          <a:p>
            <a:pPr marL="0" indent="0" algn="just">
              <a:buNone/>
            </a:pPr>
            <a:r>
              <a:rPr lang="es-PE" dirty="0" smtClean="0">
                <a:latin typeface="Arial" pitchFamily="34" charset="0"/>
                <a:cs typeface="Arial" pitchFamily="34" charset="0"/>
              </a:rPr>
              <a:t>El </a:t>
            </a:r>
            <a:r>
              <a:rPr lang="es-PE" dirty="0">
                <a:latin typeface="Arial" pitchFamily="34" charset="0"/>
                <a:cs typeface="Arial" pitchFamily="34" charset="0"/>
              </a:rPr>
              <a:t>periodo de estudio de interés está en el orden de varios segundos, y el análisis requiere la solución de las ecuaciones diferenciales del sistema, esto es similar al análisis de la estabilidad angular.</a:t>
            </a:r>
          </a:p>
          <a:p>
            <a:pPr algn="just"/>
            <a:endParaRPr lang="es-PE" dirty="0">
              <a:latin typeface="Arial" pitchFamily="34" charset="0"/>
              <a:cs typeface="Arial" pitchFamily="34" charset="0"/>
            </a:endParaRPr>
          </a:p>
          <a:p>
            <a:endParaRPr lang="es-PE" dirty="0"/>
          </a:p>
        </p:txBody>
      </p:sp>
    </p:spTree>
    <p:extLst>
      <p:ext uri="{BB962C8B-B14F-4D97-AF65-F5344CB8AC3E}">
        <p14:creationId xmlns:p14="http://schemas.microsoft.com/office/powerpoint/2010/main" val="39288124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856984" cy="6480720"/>
          </a:xfrm>
          <a:solidFill>
            <a:srgbClr val="00B0F0"/>
          </a:solidFill>
        </p:spPr>
        <p:txBody>
          <a:bodyPr>
            <a:normAutofit/>
          </a:bodyPr>
          <a:lstStyle/>
          <a:p>
            <a:pPr marL="0" indent="0" algn="just">
              <a:lnSpc>
                <a:spcPct val="150000"/>
              </a:lnSpc>
              <a:buNone/>
            </a:pPr>
            <a:r>
              <a:rPr lang="es-PE" dirty="0" smtClean="0">
                <a:solidFill>
                  <a:srgbClr val="FF0000"/>
                </a:solidFill>
                <a:latin typeface="Arial" pitchFamily="34" charset="0"/>
                <a:cs typeface="Arial" pitchFamily="34" charset="0"/>
              </a:rPr>
              <a:t>   </a:t>
            </a:r>
            <a:r>
              <a:rPr lang="es-PE" sz="2800" b="1" dirty="0">
                <a:solidFill>
                  <a:srgbClr val="FF0000"/>
                </a:solidFill>
                <a:latin typeface="Arial" pitchFamily="34" charset="0"/>
                <a:cs typeface="Arial" pitchFamily="34" charset="0"/>
              </a:rPr>
              <a:t>Estabilidad de tensión a Largo  Plazo.</a:t>
            </a:r>
          </a:p>
          <a:p>
            <a:pPr algn="just">
              <a:lnSpc>
                <a:spcPct val="150000"/>
              </a:lnSpc>
            </a:pPr>
            <a:endParaRPr lang="es-PE" sz="2800" dirty="0">
              <a:latin typeface="Arial" pitchFamily="34" charset="0"/>
              <a:cs typeface="Arial" pitchFamily="34" charset="0"/>
            </a:endParaRPr>
          </a:p>
          <a:p>
            <a:pPr algn="just">
              <a:lnSpc>
                <a:spcPct val="150000"/>
              </a:lnSpc>
            </a:pPr>
            <a:r>
              <a:rPr lang="es-PE" sz="2800" dirty="0">
                <a:latin typeface="Arial" pitchFamily="34" charset="0"/>
                <a:cs typeface="Arial" pitchFamily="34" charset="0"/>
              </a:rPr>
              <a:t>En este tipo de estabilidad se trata de estudiar el comportamiento de la red durante varios minutos, a fin de evaluar, por ejemplo, la respuesta del sistema ante un crecimiento sostenido de la demanda, por lo tanto resulta importante modelar adecuadamente la dinámica de las cargas y la dinámica de </a:t>
            </a:r>
            <a:r>
              <a:rPr lang="es-PE" sz="2800" dirty="0" smtClean="0">
                <a:latin typeface="Arial" pitchFamily="34" charset="0"/>
                <a:cs typeface="Arial" pitchFamily="34" charset="0"/>
              </a:rPr>
              <a:t>los</a:t>
            </a:r>
            <a:endParaRPr lang="es-PE" sz="2800" dirty="0"/>
          </a:p>
        </p:txBody>
      </p:sp>
    </p:spTree>
    <p:extLst>
      <p:ext uri="{BB962C8B-B14F-4D97-AF65-F5344CB8AC3E}">
        <p14:creationId xmlns:p14="http://schemas.microsoft.com/office/powerpoint/2010/main" val="38924526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88640"/>
            <a:ext cx="8856984" cy="6408712"/>
          </a:xfrm>
          <a:solidFill>
            <a:srgbClr val="00B0F0"/>
          </a:solidFill>
        </p:spPr>
        <p:txBody>
          <a:bodyPr/>
          <a:lstStyle/>
          <a:p>
            <a:pPr>
              <a:lnSpc>
                <a:spcPct val="150000"/>
              </a:lnSpc>
            </a:pPr>
            <a:r>
              <a:rPr lang="es-PE" sz="2800" dirty="0">
                <a:latin typeface="Arial" pitchFamily="34" charset="0"/>
                <a:cs typeface="Arial" pitchFamily="34" charset="0"/>
              </a:rPr>
              <a:t>elementos de la red con respuesta más lenta como los transformadores con cambio de tomas (LTC), el control de la sobreexcitación de los generadores, la compensación shunt, etc.</a:t>
            </a:r>
          </a:p>
          <a:p>
            <a:endParaRPr lang="es-PE" dirty="0"/>
          </a:p>
        </p:txBody>
      </p:sp>
    </p:spTree>
    <p:extLst>
      <p:ext uri="{BB962C8B-B14F-4D97-AF65-F5344CB8AC3E}">
        <p14:creationId xmlns:p14="http://schemas.microsoft.com/office/powerpoint/2010/main" val="3090014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2328</TotalTime>
  <Words>3360</Words>
  <Application>Microsoft Office PowerPoint</Application>
  <PresentationFormat>Presentación en pantalla (4:3)</PresentationFormat>
  <Paragraphs>205</Paragraphs>
  <Slides>56</Slides>
  <Notes>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56</vt:i4>
      </vt:variant>
    </vt:vector>
  </HeadingPairs>
  <TitlesOfParts>
    <vt:vector size="63" baseType="lpstr">
      <vt:lpstr>Algerian</vt:lpstr>
      <vt:lpstr>Arial</vt:lpstr>
      <vt:lpstr>Arial Narrow</vt:lpstr>
      <vt:lpstr>Calibri</vt:lpstr>
      <vt:lpstr>Cambria Math</vt:lpstr>
      <vt:lpstr>Times New Roman</vt:lpstr>
      <vt:lpstr>Tema de Office</vt:lpstr>
      <vt:lpstr>UNIVERSIDAD NACIONAL DEL CENTRO FACULTAD DE INGENIERIA ELECTRICA Y ELECTRONICA </vt:lpstr>
      <vt:lpstr>ESTABILIDAD DE SISTEMAS DE POTENCIA</vt:lpstr>
      <vt:lpstr>ESTABILIDAD DE SISTEMAS DE POTENCIA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NACIONAL DEL CENTRO FACULTAD DE INGENIERIA ELECTRICA Y ELECTRONICA</dc:title>
  <dc:creator>FIEE</dc:creator>
  <cp:lastModifiedBy>PEDRO TORRES</cp:lastModifiedBy>
  <cp:revision>120</cp:revision>
  <dcterms:created xsi:type="dcterms:W3CDTF">2013-04-10T14:09:43Z</dcterms:created>
  <dcterms:modified xsi:type="dcterms:W3CDTF">2019-04-11T17:38:43Z</dcterms:modified>
</cp:coreProperties>
</file>